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01.svg" ContentType="image/svg+xml"/>
  <Override PartName="/ppt/media/image103.svg" ContentType="image/svg+xml"/>
  <Override PartName="/ppt/media/image105.svg" ContentType="image/svg+xml"/>
  <Override PartName="/ppt/media/image107.svg" ContentType="image/svg+xml"/>
  <Override PartName="/ppt/media/image109.svg" ContentType="image/svg+xml"/>
  <Override PartName="/ppt/media/image111.svg" ContentType="image/svg+xml"/>
  <Override PartName="/ppt/media/image113.svg" ContentType="image/svg+xml"/>
  <Override PartName="/ppt/media/image118.svg" ContentType="image/svg+xml"/>
  <Override PartName="/ppt/media/image12.svg" ContentType="image/svg+xml"/>
  <Override PartName="/ppt/media/image120.svg" ContentType="image/svg+xml"/>
  <Override PartName="/ppt/media/image122.svg" ContentType="image/svg+xml"/>
  <Override PartName="/ppt/media/image124.svg" ContentType="image/svg+xml"/>
  <Override PartName="/ppt/media/image126.svg" ContentType="image/svg+xml"/>
  <Override PartName="/ppt/media/image128.svg" ContentType="image/svg+xml"/>
  <Override PartName="/ppt/media/image130.svg" ContentType="image/svg+xml"/>
  <Override PartName="/ppt/media/image132.svg" ContentType="image/svg+xml"/>
  <Override PartName="/ppt/media/image134.svg" ContentType="image/svg+xml"/>
  <Override PartName="/ppt/media/image136.svg" ContentType="image/svg+xml"/>
  <Override PartName="/ppt/media/image138.svg" ContentType="image/svg+xml"/>
  <Override PartName="/ppt/media/image140.svg" ContentType="image/svg+xml"/>
  <Override PartName="/ppt/media/image142.svg" ContentType="image/svg+xml"/>
  <Override PartName="/ppt/media/image144.svg" ContentType="image/svg+xml"/>
  <Override PartName="/ppt/media/image146.svg" ContentType="image/svg+xml"/>
  <Override PartName="/ppt/media/image148.svg" ContentType="image/svg+xml"/>
  <Override PartName="/ppt/media/image150.svg" ContentType="image/svg+xml"/>
  <Override PartName="/ppt/media/image152.svg" ContentType="image/svg+xml"/>
  <Override PartName="/ppt/media/image154.svg" ContentType="image/svg+xml"/>
  <Override PartName="/ppt/media/image156.svg" ContentType="image/svg+xml"/>
  <Override PartName="/ppt/media/image158.svg" ContentType="image/svg+xml"/>
  <Override PartName="/ppt/media/image160.svg" ContentType="image/svg+xml"/>
  <Override PartName="/ppt/media/image162.svg" ContentType="image/svg+xml"/>
  <Override PartName="/ppt/media/image164.svg" ContentType="image/svg+xml"/>
  <Override PartName="/ppt/media/image166.svg" ContentType="image/svg+xml"/>
  <Override PartName="/ppt/media/image168.svg" ContentType="image/svg+xml"/>
  <Override PartName="/ppt/media/image170.svg" ContentType="image/svg+xml"/>
  <Override PartName="/ppt/media/image172.svg" ContentType="image/svg+xml"/>
  <Override PartName="/ppt/media/image174.svg" ContentType="image/svg+xml"/>
  <Override PartName="/ppt/media/image4.svg" ContentType="image/svg+xml"/>
  <Override PartName="/ppt/media/image6.svg" ContentType="image/svg+xml"/>
  <Override PartName="/ppt/media/image63.svg" ContentType="image/svg+xml"/>
  <Override PartName="/ppt/media/image65.svg" ContentType="image/svg+xml"/>
  <Override PartName="/ppt/media/image67.svg" ContentType="image/svg+xml"/>
  <Override PartName="/ppt/media/image69.svg" ContentType="image/svg+xml"/>
  <Override PartName="/ppt/media/image71.svg" ContentType="image/svg+xml"/>
  <Override PartName="/ppt/media/image73.svg" ContentType="image/svg+xml"/>
  <Override PartName="/ppt/media/image75.svg" ContentType="image/svg+xml"/>
  <Override PartName="/ppt/media/image77.svg" ContentType="image/svg+xml"/>
  <Override PartName="/ppt/media/image79.svg" ContentType="image/svg+xml"/>
  <Override PartName="/ppt/media/image8.svg" ContentType="image/svg+xml"/>
  <Override PartName="/ppt/media/image81.svg" ContentType="image/svg+xml"/>
  <Override PartName="/ppt/media/image83.svg" ContentType="image/svg+xml"/>
  <Override PartName="/ppt/media/image85.svg" ContentType="image/svg+xml"/>
  <Override PartName="/ppt/media/image87.svg" ContentType="image/svg+xml"/>
  <Override PartName="/ppt/media/image89.svg" ContentType="image/svg+xml"/>
  <Override PartName="/ppt/media/image91.svg" ContentType="image/svg+xml"/>
  <Override PartName="/ppt/media/image93.svg" ContentType="image/svg+xml"/>
  <Override PartName="/ppt/media/image95.svg" ContentType="image/svg+xml"/>
  <Override PartName="/ppt/media/image97.svg" ContentType="image/svg+xml"/>
  <Override PartName="/ppt/media/image9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53" r:id="rId3"/>
  </p:sldMasterIdLst>
  <p:notesMasterIdLst>
    <p:notesMasterId r:id="rId6"/>
  </p:notesMasterIdLst>
  <p:handoutMasterIdLst>
    <p:handoutMasterId r:id="rId16"/>
  </p:handoutMasterIdLst>
  <p:sldIdLst>
    <p:sldId id="15002795" r:id="rId4"/>
    <p:sldId id="15002799" r:id="rId5"/>
    <p:sldId id="15002802" r:id="rId7"/>
    <p:sldId id="15002803" r:id="rId8"/>
    <p:sldId id="15002804" r:id="rId9"/>
    <p:sldId id="15002805" r:id="rId10"/>
    <p:sldId id="15002810" r:id="rId11"/>
    <p:sldId id="15002800" r:id="rId12"/>
    <p:sldId id="15002807" r:id="rId13"/>
    <p:sldId id="15002794" r:id="rId14"/>
    <p:sldId id="15002781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模板" id="{1C42C03C-A927-40D0-8352-3C6BEDCB019E}">
          <p14:sldIdLst>
            <p14:sldId id="15002795"/>
            <p14:sldId id="15002799"/>
            <p14:sldId id="15002802"/>
            <p14:sldId id="15002803"/>
            <p14:sldId id="15002804"/>
            <p14:sldId id="15002805"/>
            <p14:sldId id="15002810"/>
            <p14:sldId id="15002800"/>
            <p14:sldId id="15002807"/>
            <p14:sldId id="15002794"/>
            <p14:sldId id="150027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637" userDrawn="1">
          <p15:clr>
            <a:srgbClr val="A4A3A4"/>
          </p15:clr>
        </p15:guide>
        <p15:guide id="2" pos="3830" userDrawn="1">
          <p15:clr>
            <a:srgbClr val="A4A3A4"/>
          </p15:clr>
        </p15:guide>
        <p15:guide id="3" pos="138" userDrawn="1">
          <p15:clr>
            <a:srgbClr val="A4A3A4"/>
          </p15:clr>
        </p15:guide>
        <p15:guide id="4" pos="6715" userDrawn="1">
          <p15:clr>
            <a:srgbClr val="A4A3A4"/>
          </p15:clr>
        </p15:guide>
        <p15:guide id="5" pos="3418" userDrawn="1">
          <p15:clr>
            <a:srgbClr val="A4A3A4"/>
          </p15:clr>
        </p15:guide>
        <p15:guide id="6" orient="horz" pos="1916" userDrawn="1">
          <p15:clr>
            <a:srgbClr val="A4A3A4"/>
          </p15:clr>
        </p15:guide>
        <p15:guide id="7" orient="horz" pos="824" userDrawn="1">
          <p15:clr>
            <a:srgbClr val="A4A3A4"/>
          </p15:clr>
        </p15:guide>
        <p15:guide id="8" orient="horz" pos="387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p" initials="h" lastIdx="1" clrIdx="0"/>
  <p:cmAuthor id="29" name="lx" initials="l" lastIdx="1" clrIdx="28"/>
  <p:cmAuthor id="1" name="Niiishu" initials="Shu" lastIdx="1" clrIdx="0"/>
  <p:cmAuthor id="2" name="NING MEI" initials="N" lastIdx="1" clrIdx="1"/>
  <p:cmAuthor id="3" name="chengchao" initials="c" lastIdx="1" clrIdx="0"/>
  <p:cmAuthor id="4" name="admin" initials="a" lastIdx="2" clrIdx="1"/>
  <p:cmAuthor id="5" name="john" initials="j" lastIdx="1" clrIdx="2"/>
  <p:cmAuthor id="6" name="ctj" initials="c" lastIdx="1" clrIdx="4"/>
  <p:cmAuthor id="7" name="邓 春宇" initials="邓" lastIdx="2" clrIdx="5"/>
  <p:cmAuthor id="8" name="董晔" initials="董" lastIdx="9" clrIdx="0"/>
  <p:cmAuthor id="9" name="未知用户4" initials="未" lastIdx="0" clrIdx="0"/>
  <p:cmAuthor id="10" name="kingsoft" initials="k" lastIdx="1" clrIdx="0"/>
  <p:cmAuthor id="11" name="Admin" initials="A" lastIdx="0" clrIdx="0"/>
  <p:cmAuthor id="12" name="宋昆" initials="宋" lastIdx="0" clrIdx="0"/>
  <p:cmAuthor id="13" name="Lc K" initials="L" lastIdx="6" clrIdx="12"/>
  <p:cmAuthor id="14" name="User" initials="U" lastIdx="1" clrIdx="13"/>
  <p:cmAuthor id="15" name="徐巍" initials="徐" lastIdx="1" clrIdx="0"/>
  <p:cmAuthor id="17" name="Author" initials="A" lastIdx="1" clrIdx="3"/>
  <p:cmAuthor id="18" name="Windows User" initials="W" lastIdx="1" clrIdx="0"/>
  <p:cmAuthor id="19" name="未知用户2" initials="未" lastIdx="14" clrIdx="0"/>
  <p:cmAuthor id="20" name="未知用户3" initials="未" lastIdx="2" clrIdx="0"/>
  <p:cmAuthor id="22" name="未知用户5" initials="未" lastIdx="11" clrIdx="1"/>
  <p:cmAuthor id="23" name="未知用户6" initials="未" lastIdx="5" clrIdx="2"/>
  <p:cmAuthor id="24" name="未知用户7" initials="未" lastIdx="6" clrIdx="3"/>
  <p:cmAuthor id="25" name="未知用户8" initials="未" lastIdx="6" clrIdx="4"/>
  <p:cmAuthor id="26" name="Jeff.Zhou" initials="J" lastIdx="1" clrIdx="0"/>
  <p:cmAuthor id="27" name="leon.li" initials="l" lastIdx="5" clrIdx="26"/>
  <p:cmAuthor id="28" name="Administrator" initials="A" lastIdx="3" clrIdx="27"/>
  <p:cmAuthor id="2000" name="王铁生_iqqqMJR7" initials="authorId_91952093" lastIdx="553575501" clrIdx="0"/>
  <p:cmAuthor id="31" name="remiwang" initials="r" lastIdx="1" clrIdx="30"/>
  <p:cmAuthor id="30" name="edz" initials="e" lastIdx="1" clrIdx="2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46E8"/>
    <a:srgbClr val="4CAF50"/>
    <a:srgbClr val="D383FF"/>
    <a:srgbClr val="6265FB"/>
    <a:srgbClr val="28A7A1"/>
    <a:srgbClr val="55CED4"/>
    <a:srgbClr val="E5E7EB"/>
    <a:srgbClr val="F2F0FD"/>
    <a:srgbClr val="1E293B"/>
    <a:srgbClr val="6B72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0" autoAdjust="0"/>
    <p:restoredTop sz="91523" autoAdjust="0"/>
  </p:normalViewPr>
  <p:slideViewPr>
    <p:cSldViewPr snapToGrid="0" snapToObjects="1" showGuides="1">
      <p:cViewPr varScale="1">
        <p:scale>
          <a:sx n="71" d="100"/>
          <a:sy n="71" d="100"/>
        </p:scale>
        <p:origin x="600" y="45"/>
      </p:cViewPr>
      <p:guideLst>
        <p:guide orient="horz" pos="2637"/>
        <p:guide pos="3830"/>
        <p:guide pos="138"/>
        <p:guide pos="6715"/>
        <p:guide pos="3418"/>
        <p:guide orient="horz" pos="1916"/>
        <p:guide orient="horz" pos="824"/>
        <p:guide orient="horz" pos="387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9ABCB-1A73-CB4C-9E96-7D8E14E13FE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88D177-0E68-1A4B-9D32-D813DE62A63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tags" Target="../tags/tag2.xm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封面封底背景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3270" cy="6858635"/>
          </a:xfrm>
          <a:prstGeom prst="rect">
            <a:avLst/>
          </a:prstGeom>
        </p:spPr>
      </p:pic>
      <p:grpSp>
        <p:nvGrpSpPr>
          <p:cNvPr id="6" name="组合 5"/>
          <p:cNvGrpSpPr/>
          <p:nvPr userDrawn="1"/>
        </p:nvGrpSpPr>
        <p:grpSpPr>
          <a:xfrm>
            <a:off x="762471" y="622264"/>
            <a:ext cx="1510608" cy="502124"/>
            <a:chOff x="1979" y="1616"/>
            <a:chExt cx="3923" cy="1304"/>
          </a:xfrm>
        </p:grpSpPr>
        <p:sp>
          <p:nvSpPr>
            <p:cNvPr id="4" name="object 4"/>
            <p:cNvSpPr/>
            <p:nvPr/>
          </p:nvSpPr>
          <p:spPr>
            <a:xfrm>
              <a:off x="3977" y="1844"/>
              <a:ext cx="540" cy="46"/>
            </a:xfrm>
            <a:custGeom>
              <a:avLst/>
              <a:gdLst/>
              <a:ahLst/>
              <a:cxnLst/>
              <a:rect l="l" t="t" r="r" b="b"/>
              <a:pathLst>
                <a:path w="342900" h="29209">
                  <a:moveTo>
                    <a:pt x="336785" y="0"/>
                  </a:moveTo>
                  <a:lnTo>
                    <a:pt x="5918" y="0"/>
                  </a:lnTo>
                  <a:lnTo>
                    <a:pt x="0" y="6443"/>
                  </a:lnTo>
                  <a:lnTo>
                    <a:pt x="0" y="23076"/>
                  </a:lnTo>
                  <a:lnTo>
                    <a:pt x="5918" y="29145"/>
                  </a:lnTo>
                  <a:lnTo>
                    <a:pt x="14010" y="29145"/>
                  </a:lnTo>
                  <a:lnTo>
                    <a:pt x="336785" y="29145"/>
                  </a:lnTo>
                  <a:lnTo>
                    <a:pt x="342779" y="23076"/>
                  </a:lnTo>
                  <a:lnTo>
                    <a:pt x="342779" y="6443"/>
                  </a:lnTo>
                  <a:lnTo>
                    <a:pt x="336785" y="0"/>
                  </a:lnTo>
                  <a:close/>
                </a:path>
              </a:pathLst>
            </a:custGeom>
            <a:solidFill>
              <a:srgbClr val="1E293B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3" name="object 3"/>
            <p:cNvSpPr/>
            <p:nvPr/>
          </p:nvSpPr>
          <p:spPr>
            <a:xfrm>
              <a:off x="1979" y="1616"/>
              <a:ext cx="1767" cy="1304"/>
            </a:xfrm>
            <a:custGeom>
              <a:avLst/>
              <a:gdLst/>
              <a:ahLst/>
              <a:cxnLst/>
              <a:rect l="l" t="t" r="r" b="b"/>
              <a:pathLst>
                <a:path w="1122045" h="828039">
                  <a:moveTo>
                    <a:pt x="560809" y="0"/>
                  </a:moveTo>
                  <a:lnTo>
                    <a:pt x="517140" y="3756"/>
                  </a:lnTo>
                  <a:lnTo>
                    <a:pt x="476013" y="14994"/>
                  </a:lnTo>
                  <a:lnTo>
                    <a:pt x="437556" y="33663"/>
                  </a:lnTo>
                  <a:lnTo>
                    <a:pt x="401894" y="59714"/>
                  </a:lnTo>
                  <a:lnTo>
                    <a:pt x="373080" y="88760"/>
                  </a:lnTo>
                  <a:lnTo>
                    <a:pt x="350075" y="120862"/>
                  </a:lnTo>
                  <a:lnTo>
                    <a:pt x="332956" y="155900"/>
                  </a:lnTo>
                  <a:lnTo>
                    <a:pt x="320302" y="198699"/>
                  </a:lnTo>
                  <a:lnTo>
                    <a:pt x="319702" y="202795"/>
                  </a:lnTo>
                  <a:lnTo>
                    <a:pt x="319702" y="206941"/>
                  </a:lnTo>
                  <a:lnTo>
                    <a:pt x="323080" y="223625"/>
                  </a:lnTo>
                  <a:lnTo>
                    <a:pt x="332280" y="237248"/>
                  </a:lnTo>
                  <a:lnTo>
                    <a:pt x="345906" y="246431"/>
                  </a:lnTo>
                  <a:lnTo>
                    <a:pt x="362559" y="249798"/>
                  </a:lnTo>
                  <a:lnTo>
                    <a:pt x="376193" y="247538"/>
                  </a:lnTo>
                  <a:lnTo>
                    <a:pt x="388183" y="241219"/>
                  </a:lnTo>
                  <a:lnTo>
                    <a:pt x="397645" y="231528"/>
                  </a:lnTo>
                  <a:lnTo>
                    <a:pt x="403692" y="219153"/>
                  </a:lnTo>
                  <a:lnTo>
                    <a:pt x="404067" y="218854"/>
                  </a:lnTo>
                  <a:lnTo>
                    <a:pt x="416283" y="180293"/>
                  </a:lnTo>
                  <a:lnTo>
                    <a:pt x="438299" y="144185"/>
                  </a:lnTo>
                  <a:lnTo>
                    <a:pt x="469881" y="114043"/>
                  </a:lnTo>
                  <a:lnTo>
                    <a:pt x="510795" y="93381"/>
                  </a:lnTo>
                  <a:lnTo>
                    <a:pt x="560809" y="85713"/>
                  </a:lnTo>
                  <a:lnTo>
                    <a:pt x="607289" y="92500"/>
                  </a:lnTo>
                  <a:lnTo>
                    <a:pt x="649210" y="111796"/>
                  </a:lnTo>
                  <a:lnTo>
                    <a:pt x="684094" y="142008"/>
                  </a:lnTo>
                  <a:lnTo>
                    <a:pt x="709459" y="181541"/>
                  </a:lnTo>
                  <a:lnTo>
                    <a:pt x="722483" y="226971"/>
                  </a:lnTo>
                  <a:lnTo>
                    <a:pt x="721550" y="273118"/>
                  </a:lnTo>
                  <a:lnTo>
                    <a:pt x="707004" y="317944"/>
                  </a:lnTo>
                  <a:lnTo>
                    <a:pt x="679189" y="359412"/>
                  </a:lnTo>
                  <a:lnTo>
                    <a:pt x="486999" y="559629"/>
                  </a:lnTo>
                  <a:lnTo>
                    <a:pt x="444526" y="604190"/>
                  </a:lnTo>
                  <a:lnTo>
                    <a:pt x="435971" y="613496"/>
                  </a:lnTo>
                  <a:lnTo>
                    <a:pt x="412159" y="640079"/>
                  </a:lnTo>
                  <a:lnTo>
                    <a:pt x="373727" y="681833"/>
                  </a:lnTo>
                  <a:lnTo>
                    <a:pt x="336897" y="713936"/>
                  </a:lnTo>
                  <a:lnTo>
                    <a:pt x="296302" y="734547"/>
                  </a:lnTo>
                  <a:lnTo>
                    <a:pt x="246576" y="741826"/>
                  </a:lnTo>
                  <a:lnTo>
                    <a:pt x="203852" y="736048"/>
                  </a:lnTo>
                  <a:lnTo>
                    <a:pt x="165424" y="719746"/>
                  </a:lnTo>
                  <a:lnTo>
                    <a:pt x="132841" y="694474"/>
                  </a:lnTo>
                  <a:lnTo>
                    <a:pt x="107649" y="661785"/>
                  </a:lnTo>
                  <a:lnTo>
                    <a:pt x="91399" y="623231"/>
                  </a:lnTo>
                  <a:lnTo>
                    <a:pt x="85638" y="580364"/>
                  </a:lnTo>
                  <a:lnTo>
                    <a:pt x="92185" y="533846"/>
                  </a:lnTo>
                  <a:lnTo>
                    <a:pt x="110163" y="494307"/>
                  </a:lnTo>
                  <a:lnTo>
                    <a:pt x="137083" y="462405"/>
                  </a:lnTo>
                  <a:lnTo>
                    <a:pt x="170453" y="438801"/>
                  </a:lnTo>
                  <a:lnTo>
                    <a:pt x="207781" y="424155"/>
                  </a:lnTo>
                  <a:lnTo>
                    <a:pt x="246576" y="419127"/>
                  </a:lnTo>
                  <a:lnTo>
                    <a:pt x="281571" y="422587"/>
                  </a:lnTo>
                  <a:lnTo>
                    <a:pt x="312219" y="432651"/>
                  </a:lnTo>
                  <a:lnTo>
                    <a:pt x="340802" y="448839"/>
                  </a:lnTo>
                  <a:lnTo>
                    <a:pt x="369602" y="470675"/>
                  </a:lnTo>
                  <a:lnTo>
                    <a:pt x="375552" y="474380"/>
                  </a:lnTo>
                  <a:lnTo>
                    <a:pt x="381768" y="477053"/>
                  </a:lnTo>
                  <a:lnTo>
                    <a:pt x="388306" y="478672"/>
                  </a:lnTo>
                  <a:lnTo>
                    <a:pt x="395076" y="479216"/>
                  </a:lnTo>
                  <a:lnTo>
                    <a:pt x="411356" y="475929"/>
                  </a:lnTo>
                  <a:lnTo>
                    <a:pt x="424671" y="466966"/>
                  </a:lnTo>
                  <a:lnTo>
                    <a:pt x="433660" y="453676"/>
                  </a:lnTo>
                  <a:lnTo>
                    <a:pt x="436959" y="437408"/>
                  </a:lnTo>
                  <a:lnTo>
                    <a:pt x="436197" y="429434"/>
                  </a:lnTo>
                  <a:lnTo>
                    <a:pt x="418827" y="402943"/>
                  </a:lnTo>
                  <a:lnTo>
                    <a:pt x="379400" y="373134"/>
                  </a:lnTo>
                  <a:lnTo>
                    <a:pt x="340175" y="351461"/>
                  </a:lnTo>
                  <a:lnTo>
                    <a:pt x="296932" y="337978"/>
                  </a:lnTo>
                  <a:lnTo>
                    <a:pt x="246201" y="333338"/>
                  </a:lnTo>
                  <a:lnTo>
                    <a:pt x="201687" y="337641"/>
                  </a:lnTo>
                  <a:lnTo>
                    <a:pt x="158240" y="350168"/>
                  </a:lnTo>
                  <a:lnTo>
                    <a:pt x="117322" y="370352"/>
                  </a:lnTo>
                  <a:lnTo>
                    <a:pt x="80393" y="397624"/>
                  </a:lnTo>
                  <a:lnTo>
                    <a:pt x="52375" y="427011"/>
                  </a:lnTo>
                  <a:lnTo>
                    <a:pt x="26457" y="466957"/>
                  </a:lnTo>
                  <a:lnTo>
                    <a:pt x="7409" y="518295"/>
                  </a:lnTo>
                  <a:lnTo>
                    <a:pt x="0" y="581863"/>
                  </a:lnTo>
                  <a:lnTo>
                    <a:pt x="4993" y="631697"/>
                  </a:lnTo>
                  <a:lnTo>
                    <a:pt x="19658" y="678553"/>
                  </a:lnTo>
                  <a:lnTo>
                    <a:pt x="43525" y="721363"/>
                  </a:lnTo>
                  <a:lnTo>
                    <a:pt x="76123" y="759059"/>
                  </a:lnTo>
                  <a:lnTo>
                    <a:pt x="113535" y="788191"/>
                  </a:lnTo>
                  <a:lnTo>
                    <a:pt x="155421" y="809764"/>
                  </a:lnTo>
                  <a:lnTo>
                    <a:pt x="200271" y="823162"/>
                  </a:lnTo>
                  <a:lnTo>
                    <a:pt x="246576" y="827765"/>
                  </a:lnTo>
                  <a:lnTo>
                    <a:pt x="298519" y="822574"/>
                  </a:lnTo>
                  <a:lnTo>
                    <a:pt x="342510" y="808392"/>
                  </a:lnTo>
                  <a:lnTo>
                    <a:pt x="380722" y="787305"/>
                  </a:lnTo>
                  <a:lnTo>
                    <a:pt x="415327" y="761400"/>
                  </a:lnTo>
                  <a:lnTo>
                    <a:pt x="454441" y="727466"/>
                  </a:lnTo>
                  <a:lnTo>
                    <a:pt x="538529" y="654729"/>
                  </a:lnTo>
                  <a:lnTo>
                    <a:pt x="616331" y="588019"/>
                  </a:lnTo>
                  <a:lnTo>
                    <a:pt x="654954" y="555657"/>
                  </a:lnTo>
                  <a:lnTo>
                    <a:pt x="670049" y="542668"/>
                  </a:lnTo>
                  <a:lnTo>
                    <a:pt x="703990" y="512932"/>
                  </a:lnTo>
                  <a:lnTo>
                    <a:pt x="758426" y="465987"/>
                  </a:lnTo>
                  <a:lnTo>
                    <a:pt x="792485" y="442222"/>
                  </a:lnTo>
                  <a:lnTo>
                    <a:pt x="830716" y="425285"/>
                  </a:lnTo>
                  <a:lnTo>
                    <a:pt x="874967" y="418827"/>
                  </a:lnTo>
                  <a:lnTo>
                    <a:pt x="921491" y="425402"/>
                  </a:lnTo>
                  <a:lnTo>
                    <a:pt x="961044" y="443458"/>
                  </a:lnTo>
                  <a:lnTo>
                    <a:pt x="992964" y="470487"/>
                  </a:lnTo>
                  <a:lnTo>
                    <a:pt x="1016585" y="503986"/>
                  </a:lnTo>
                  <a:lnTo>
                    <a:pt x="1031245" y="541446"/>
                  </a:lnTo>
                  <a:lnTo>
                    <a:pt x="1036279" y="580364"/>
                  </a:lnTo>
                  <a:lnTo>
                    <a:pt x="1031393" y="619468"/>
                  </a:lnTo>
                  <a:lnTo>
                    <a:pt x="1016896" y="656931"/>
                  </a:lnTo>
                  <a:lnTo>
                    <a:pt x="993029" y="690316"/>
                  </a:lnTo>
                  <a:lnTo>
                    <a:pt x="960034" y="717182"/>
                  </a:lnTo>
                  <a:lnTo>
                    <a:pt x="918152" y="735090"/>
                  </a:lnTo>
                  <a:lnTo>
                    <a:pt x="867624" y="741602"/>
                  </a:lnTo>
                  <a:lnTo>
                    <a:pt x="831497" y="736424"/>
                  </a:lnTo>
                  <a:lnTo>
                    <a:pt x="799106" y="722711"/>
                  </a:lnTo>
                  <a:lnTo>
                    <a:pt x="769637" y="703197"/>
                  </a:lnTo>
                  <a:lnTo>
                    <a:pt x="742276" y="680613"/>
                  </a:lnTo>
                  <a:lnTo>
                    <a:pt x="741751" y="680463"/>
                  </a:lnTo>
                  <a:lnTo>
                    <a:pt x="735949" y="676801"/>
                  </a:lnTo>
                  <a:lnTo>
                    <a:pt x="729726" y="674151"/>
                  </a:lnTo>
                  <a:lnTo>
                    <a:pt x="723166" y="672540"/>
                  </a:lnTo>
                  <a:lnTo>
                    <a:pt x="716352" y="671997"/>
                  </a:lnTo>
                  <a:lnTo>
                    <a:pt x="699711" y="675374"/>
                  </a:lnTo>
                  <a:lnTo>
                    <a:pt x="686111" y="684575"/>
                  </a:lnTo>
                  <a:lnTo>
                    <a:pt x="676936" y="698200"/>
                  </a:lnTo>
                  <a:lnTo>
                    <a:pt x="673570" y="714854"/>
                  </a:lnTo>
                  <a:lnTo>
                    <a:pt x="674086" y="721501"/>
                  </a:lnTo>
                  <a:lnTo>
                    <a:pt x="675621" y="727909"/>
                  </a:lnTo>
                  <a:lnTo>
                    <a:pt x="678153" y="734009"/>
                  </a:lnTo>
                  <a:lnTo>
                    <a:pt x="683535" y="742501"/>
                  </a:lnTo>
                  <a:lnTo>
                    <a:pt x="685184" y="743999"/>
                  </a:lnTo>
                  <a:lnTo>
                    <a:pt x="687581" y="746546"/>
                  </a:lnTo>
                  <a:lnTo>
                    <a:pt x="690178" y="748744"/>
                  </a:lnTo>
                  <a:lnTo>
                    <a:pt x="692976" y="750593"/>
                  </a:lnTo>
                  <a:lnTo>
                    <a:pt x="715509" y="768521"/>
                  </a:lnTo>
                  <a:lnTo>
                    <a:pt x="754470" y="794899"/>
                  </a:lnTo>
                  <a:lnTo>
                    <a:pt x="796442" y="814963"/>
                  </a:lnTo>
                  <a:lnTo>
                    <a:pt x="843588" y="826354"/>
                  </a:lnTo>
                  <a:lnTo>
                    <a:pt x="867624" y="827765"/>
                  </a:lnTo>
                  <a:lnTo>
                    <a:pt x="919809" y="822993"/>
                  </a:lnTo>
                  <a:lnTo>
                    <a:pt x="968510" y="808977"/>
                  </a:lnTo>
                  <a:lnTo>
                    <a:pt x="1012603" y="786168"/>
                  </a:lnTo>
                  <a:lnTo>
                    <a:pt x="1050965" y="755013"/>
                  </a:lnTo>
                  <a:lnTo>
                    <a:pt x="1081277" y="717894"/>
                  </a:lnTo>
                  <a:lnTo>
                    <a:pt x="1103477" y="675696"/>
                  </a:lnTo>
                  <a:lnTo>
                    <a:pt x="1117122" y="629495"/>
                  </a:lnTo>
                  <a:lnTo>
                    <a:pt x="1121768" y="580364"/>
                  </a:lnTo>
                  <a:lnTo>
                    <a:pt x="1120439" y="553416"/>
                  </a:lnTo>
                  <a:lnTo>
                    <a:pt x="1109915" y="502217"/>
                  </a:lnTo>
                  <a:lnTo>
                    <a:pt x="1089965" y="456626"/>
                  </a:lnTo>
                  <a:lnTo>
                    <a:pt x="1062163" y="417656"/>
                  </a:lnTo>
                  <a:lnTo>
                    <a:pt x="1008163" y="371956"/>
                  </a:lnTo>
                  <a:lnTo>
                    <a:pt x="966384" y="350974"/>
                  </a:lnTo>
                  <a:lnTo>
                    <a:pt x="921417" y="337957"/>
                  </a:lnTo>
                  <a:lnTo>
                    <a:pt x="874742" y="333488"/>
                  </a:lnTo>
                  <a:lnTo>
                    <a:pt x="858051" y="334051"/>
                  </a:lnTo>
                  <a:lnTo>
                    <a:pt x="841513" y="335745"/>
                  </a:lnTo>
                  <a:lnTo>
                    <a:pt x="825201" y="338577"/>
                  </a:lnTo>
                  <a:lnTo>
                    <a:pt x="809183" y="342554"/>
                  </a:lnTo>
                  <a:lnTo>
                    <a:pt x="791426" y="345027"/>
                  </a:lnTo>
                  <a:lnTo>
                    <a:pt x="796147" y="328318"/>
                  </a:lnTo>
                  <a:lnTo>
                    <a:pt x="798390" y="321670"/>
                  </a:lnTo>
                  <a:lnTo>
                    <a:pt x="803077" y="303621"/>
                  </a:lnTo>
                  <a:lnTo>
                    <a:pt x="807652" y="276343"/>
                  </a:lnTo>
                  <a:lnTo>
                    <a:pt x="809558" y="242005"/>
                  </a:lnTo>
                  <a:lnTo>
                    <a:pt x="808534" y="220653"/>
                  </a:lnTo>
                  <a:lnTo>
                    <a:pt x="801371" y="179578"/>
                  </a:lnTo>
                  <a:lnTo>
                    <a:pt x="785224" y="136704"/>
                  </a:lnTo>
                  <a:lnTo>
                    <a:pt x="757422" y="93575"/>
                  </a:lnTo>
                  <a:lnTo>
                    <a:pt x="701046" y="42008"/>
                  </a:lnTo>
                  <a:lnTo>
                    <a:pt x="657911" y="18852"/>
                  </a:lnTo>
                  <a:lnTo>
                    <a:pt x="610954" y="4758"/>
                  </a:lnTo>
                  <a:lnTo>
                    <a:pt x="560809" y="0"/>
                  </a:lnTo>
                  <a:close/>
                </a:path>
              </a:pathLst>
            </a:custGeom>
            <a:solidFill>
              <a:srgbClr val="6246E8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2" y="1811"/>
              <a:ext cx="1951" cy="914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淡紫色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 userDrawn="1"/>
        </p:nvSpPr>
        <p:spPr>
          <a:xfrm>
            <a:off x="0" y="-101"/>
            <a:ext cx="12211781" cy="686254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/>
              </a:gs>
              <a:gs pos="46000">
                <a:srgbClr val="F2F0FD">
                  <a:lumMod val="54000"/>
                  <a:lumOff val="46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802040204020203" charset="-122"/>
              <a:ea typeface="微软雅黑" panose="020B0802040204020203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纯白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扉页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5831840"/>
            <a:ext cx="12192000" cy="1026160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762471" y="622264"/>
            <a:ext cx="1510608" cy="502124"/>
            <a:chOff x="1979" y="1616"/>
            <a:chExt cx="3923" cy="1304"/>
          </a:xfrm>
        </p:grpSpPr>
        <p:sp>
          <p:nvSpPr>
            <p:cNvPr id="8" name="object 4"/>
            <p:cNvSpPr/>
            <p:nvPr/>
          </p:nvSpPr>
          <p:spPr>
            <a:xfrm>
              <a:off x="3977" y="1844"/>
              <a:ext cx="540" cy="46"/>
            </a:xfrm>
            <a:custGeom>
              <a:avLst/>
              <a:gdLst/>
              <a:ahLst/>
              <a:cxnLst/>
              <a:rect l="l" t="t" r="r" b="b"/>
              <a:pathLst>
                <a:path w="342900" h="29209">
                  <a:moveTo>
                    <a:pt x="336785" y="0"/>
                  </a:moveTo>
                  <a:lnTo>
                    <a:pt x="5918" y="0"/>
                  </a:lnTo>
                  <a:lnTo>
                    <a:pt x="0" y="6443"/>
                  </a:lnTo>
                  <a:lnTo>
                    <a:pt x="0" y="23076"/>
                  </a:lnTo>
                  <a:lnTo>
                    <a:pt x="5918" y="29145"/>
                  </a:lnTo>
                  <a:lnTo>
                    <a:pt x="14010" y="29145"/>
                  </a:lnTo>
                  <a:lnTo>
                    <a:pt x="336785" y="29145"/>
                  </a:lnTo>
                  <a:lnTo>
                    <a:pt x="342779" y="23076"/>
                  </a:lnTo>
                  <a:lnTo>
                    <a:pt x="342779" y="6443"/>
                  </a:lnTo>
                  <a:lnTo>
                    <a:pt x="336785" y="0"/>
                  </a:lnTo>
                  <a:close/>
                </a:path>
              </a:pathLst>
            </a:custGeom>
            <a:solidFill>
              <a:srgbClr val="1E293B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sp>
          <p:nvSpPr>
            <p:cNvPr id="9" name="object 3"/>
            <p:cNvSpPr/>
            <p:nvPr/>
          </p:nvSpPr>
          <p:spPr>
            <a:xfrm>
              <a:off x="1979" y="1616"/>
              <a:ext cx="1767" cy="1304"/>
            </a:xfrm>
            <a:custGeom>
              <a:avLst/>
              <a:gdLst/>
              <a:ahLst/>
              <a:cxnLst/>
              <a:rect l="l" t="t" r="r" b="b"/>
              <a:pathLst>
                <a:path w="1122045" h="828039">
                  <a:moveTo>
                    <a:pt x="560809" y="0"/>
                  </a:moveTo>
                  <a:lnTo>
                    <a:pt x="517140" y="3756"/>
                  </a:lnTo>
                  <a:lnTo>
                    <a:pt x="476013" y="14994"/>
                  </a:lnTo>
                  <a:lnTo>
                    <a:pt x="437556" y="33663"/>
                  </a:lnTo>
                  <a:lnTo>
                    <a:pt x="401894" y="59714"/>
                  </a:lnTo>
                  <a:lnTo>
                    <a:pt x="373080" y="88760"/>
                  </a:lnTo>
                  <a:lnTo>
                    <a:pt x="350075" y="120862"/>
                  </a:lnTo>
                  <a:lnTo>
                    <a:pt x="332956" y="155900"/>
                  </a:lnTo>
                  <a:lnTo>
                    <a:pt x="320302" y="198699"/>
                  </a:lnTo>
                  <a:lnTo>
                    <a:pt x="319702" y="202795"/>
                  </a:lnTo>
                  <a:lnTo>
                    <a:pt x="319702" y="206941"/>
                  </a:lnTo>
                  <a:lnTo>
                    <a:pt x="323080" y="223625"/>
                  </a:lnTo>
                  <a:lnTo>
                    <a:pt x="332280" y="237248"/>
                  </a:lnTo>
                  <a:lnTo>
                    <a:pt x="345906" y="246431"/>
                  </a:lnTo>
                  <a:lnTo>
                    <a:pt x="362559" y="249798"/>
                  </a:lnTo>
                  <a:lnTo>
                    <a:pt x="376193" y="247538"/>
                  </a:lnTo>
                  <a:lnTo>
                    <a:pt x="388183" y="241219"/>
                  </a:lnTo>
                  <a:lnTo>
                    <a:pt x="397645" y="231528"/>
                  </a:lnTo>
                  <a:lnTo>
                    <a:pt x="403692" y="219153"/>
                  </a:lnTo>
                  <a:lnTo>
                    <a:pt x="404067" y="218854"/>
                  </a:lnTo>
                  <a:lnTo>
                    <a:pt x="416283" y="180293"/>
                  </a:lnTo>
                  <a:lnTo>
                    <a:pt x="438299" y="144185"/>
                  </a:lnTo>
                  <a:lnTo>
                    <a:pt x="469881" y="114043"/>
                  </a:lnTo>
                  <a:lnTo>
                    <a:pt x="510795" y="93381"/>
                  </a:lnTo>
                  <a:lnTo>
                    <a:pt x="560809" y="85713"/>
                  </a:lnTo>
                  <a:lnTo>
                    <a:pt x="607289" y="92500"/>
                  </a:lnTo>
                  <a:lnTo>
                    <a:pt x="649210" y="111796"/>
                  </a:lnTo>
                  <a:lnTo>
                    <a:pt x="684094" y="142008"/>
                  </a:lnTo>
                  <a:lnTo>
                    <a:pt x="709459" y="181541"/>
                  </a:lnTo>
                  <a:lnTo>
                    <a:pt x="722483" y="226971"/>
                  </a:lnTo>
                  <a:lnTo>
                    <a:pt x="721550" y="273118"/>
                  </a:lnTo>
                  <a:lnTo>
                    <a:pt x="707004" y="317944"/>
                  </a:lnTo>
                  <a:lnTo>
                    <a:pt x="679189" y="359412"/>
                  </a:lnTo>
                  <a:lnTo>
                    <a:pt x="486999" y="559629"/>
                  </a:lnTo>
                  <a:lnTo>
                    <a:pt x="444526" y="604190"/>
                  </a:lnTo>
                  <a:lnTo>
                    <a:pt x="435971" y="613496"/>
                  </a:lnTo>
                  <a:lnTo>
                    <a:pt x="412159" y="640079"/>
                  </a:lnTo>
                  <a:lnTo>
                    <a:pt x="373727" y="681833"/>
                  </a:lnTo>
                  <a:lnTo>
                    <a:pt x="336897" y="713936"/>
                  </a:lnTo>
                  <a:lnTo>
                    <a:pt x="296302" y="734547"/>
                  </a:lnTo>
                  <a:lnTo>
                    <a:pt x="246576" y="741826"/>
                  </a:lnTo>
                  <a:lnTo>
                    <a:pt x="203852" y="736048"/>
                  </a:lnTo>
                  <a:lnTo>
                    <a:pt x="165424" y="719746"/>
                  </a:lnTo>
                  <a:lnTo>
                    <a:pt x="132841" y="694474"/>
                  </a:lnTo>
                  <a:lnTo>
                    <a:pt x="107649" y="661785"/>
                  </a:lnTo>
                  <a:lnTo>
                    <a:pt x="91399" y="623231"/>
                  </a:lnTo>
                  <a:lnTo>
                    <a:pt x="85638" y="580364"/>
                  </a:lnTo>
                  <a:lnTo>
                    <a:pt x="92185" y="533846"/>
                  </a:lnTo>
                  <a:lnTo>
                    <a:pt x="110163" y="494307"/>
                  </a:lnTo>
                  <a:lnTo>
                    <a:pt x="137083" y="462405"/>
                  </a:lnTo>
                  <a:lnTo>
                    <a:pt x="170453" y="438801"/>
                  </a:lnTo>
                  <a:lnTo>
                    <a:pt x="207781" y="424155"/>
                  </a:lnTo>
                  <a:lnTo>
                    <a:pt x="246576" y="419127"/>
                  </a:lnTo>
                  <a:lnTo>
                    <a:pt x="281571" y="422587"/>
                  </a:lnTo>
                  <a:lnTo>
                    <a:pt x="312219" y="432651"/>
                  </a:lnTo>
                  <a:lnTo>
                    <a:pt x="340802" y="448839"/>
                  </a:lnTo>
                  <a:lnTo>
                    <a:pt x="369602" y="470675"/>
                  </a:lnTo>
                  <a:lnTo>
                    <a:pt x="375552" y="474380"/>
                  </a:lnTo>
                  <a:lnTo>
                    <a:pt x="381768" y="477053"/>
                  </a:lnTo>
                  <a:lnTo>
                    <a:pt x="388306" y="478672"/>
                  </a:lnTo>
                  <a:lnTo>
                    <a:pt x="395076" y="479216"/>
                  </a:lnTo>
                  <a:lnTo>
                    <a:pt x="411356" y="475929"/>
                  </a:lnTo>
                  <a:lnTo>
                    <a:pt x="424671" y="466966"/>
                  </a:lnTo>
                  <a:lnTo>
                    <a:pt x="433660" y="453676"/>
                  </a:lnTo>
                  <a:lnTo>
                    <a:pt x="436959" y="437408"/>
                  </a:lnTo>
                  <a:lnTo>
                    <a:pt x="436197" y="429434"/>
                  </a:lnTo>
                  <a:lnTo>
                    <a:pt x="418827" y="402943"/>
                  </a:lnTo>
                  <a:lnTo>
                    <a:pt x="379400" y="373134"/>
                  </a:lnTo>
                  <a:lnTo>
                    <a:pt x="340175" y="351461"/>
                  </a:lnTo>
                  <a:lnTo>
                    <a:pt x="296932" y="337978"/>
                  </a:lnTo>
                  <a:lnTo>
                    <a:pt x="246201" y="333338"/>
                  </a:lnTo>
                  <a:lnTo>
                    <a:pt x="201687" y="337641"/>
                  </a:lnTo>
                  <a:lnTo>
                    <a:pt x="158240" y="350168"/>
                  </a:lnTo>
                  <a:lnTo>
                    <a:pt x="117322" y="370352"/>
                  </a:lnTo>
                  <a:lnTo>
                    <a:pt x="80393" y="397624"/>
                  </a:lnTo>
                  <a:lnTo>
                    <a:pt x="52375" y="427011"/>
                  </a:lnTo>
                  <a:lnTo>
                    <a:pt x="26457" y="466957"/>
                  </a:lnTo>
                  <a:lnTo>
                    <a:pt x="7409" y="518295"/>
                  </a:lnTo>
                  <a:lnTo>
                    <a:pt x="0" y="581863"/>
                  </a:lnTo>
                  <a:lnTo>
                    <a:pt x="4993" y="631697"/>
                  </a:lnTo>
                  <a:lnTo>
                    <a:pt x="19658" y="678553"/>
                  </a:lnTo>
                  <a:lnTo>
                    <a:pt x="43525" y="721363"/>
                  </a:lnTo>
                  <a:lnTo>
                    <a:pt x="76123" y="759059"/>
                  </a:lnTo>
                  <a:lnTo>
                    <a:pt x="113535" y="788191"/>
                  </a:lnTo>
                  <a:lnTo>
                    <a:pt x="155421" y="809764"/>
                  </a:lnTo>
                  <a:lnTo>
                    <a:pt x="200271" y="823162"/>
                  </a:lnTo>
                  <a:lnTo>
                    <a:pt x="246576" y="827765"/>
                  </a:lnTo>
                  <a:lnTo>
                    <a:pt x="298519" y="822574"/>
                  </a:lnTo>
                  <a:lnTo>
                    <a:pt x="342510" y="808392"/>
                  </a:lnTo>
                  <a:lnTo>
                    <a:pt x="380722" y="787305"/>
                  </a:lnTo>
                  <a:lnTo>
                    <a:pt x="415327" y="761400"/>
                  </a:lnTo>
                  <a:lnTo>
                    <a:pt x="454441" y="727466"/>
                  </a:lnTo>
                  <a:lnTo>
                    <a:pt x="538529" y="654729"/>
                  </a:lnTo>
                  <a:lnTo>
                    <a:pt x="616331" y="588019"/>
                  </a:lnTo>
                  <a:lnTo>
                    <a:pt x="654954" y="555657"/>
                  </a:lnTo>
                  <a:lnTo>
                    <a:pt x="670049" y="542668"/>
                  </a:lnTo>
                  <a:lnTo>
                    <a:pt x="703990" y="512932"/>
                  </a:lnTo>
                  <a:lnTo>
                    <a:pt x="758426" y="465987"/>
                  </a:lnTo>
                  <a:lnTo>
                    <a:pt x="792485" y="442222"/>
                  </a:lnTo>
                  <a:lnTo>
                    <a:pt x="830716" y="425285"/>
                  </a:lnTo>
                  <a:lnTo>
                    <a:pt x="874967" y="418827"/>
                  </a:lnTo>
                  <a:lnTo>
                    <a:pt x="921491" y="425402"/>
                  </a:lnTo>
                  <a:lnTo>
                    <a:pt x="961044" y="443458"/>
                  </a:lnTo>
                  <a:lnTo>
                    <a:pt x="992964" y="470487"/>
                  </a:lnTo>
                  <a:lnTo>
                    <a:pt x="1016585" y="503986"/>
                  </a:lnTo>
                  <a:lnTo>
                    <a:pt x="1031245" y="541446"/>
                  </a:lnTo>
                  <a:lnTo>
                    <a:pt x="1036279" y="580364"/>
                  </a:lnTo>
                  <a:lnTo>
                    <a:pt x="1031393" y="619468"/>
                  </a:lnTo>
                  <a:lnTo>
                    <a:pt x="1016896" y="656931"/>
                  </a:lnTo>
                  <a:lnTo>
                    <a:pt x="993029" y="690316"/>
                  </a:lnTo>
                  <a:lnTo>
                    <a:pt x="960034" y="717182"/>
                  </a:lnTo>
                  <a:lnTo>
                    <a:pt x="918152" y="735090"/>
                  </a:lnTo>
                  <a:lnTo>
                    <a:pt x="867624" y="741602"/>
                  </a:lnTo>
                  <a:lnTo>
                    <a:pt x="831497" y="736424"/>
                  </a:lnTo>
                  <a:lnTo>
                    <a:pt x="799106" y="722711"/>
                  </a:lnTo>
                  <a:lnTo>
                    <a:pt x="769637" y="703197"/>
                  </a:lnTo>
                  <a:lnTo>
                    <a:pt x="742276" y="680613"/>
                  </a:lnTo>
                  <a:lnTo>
                    <a:pt x="741751" y="680463"/>
                  </a:lnTo>
                  <a:lnTo>
                    <a:pt x="735949" y="676801"/>
                  </a:lnTo>
                  <a:lnTo>
                    <a:pt x="729726" y="674151"/>
                  </a:lnTo>
                  <a:lnTo>
                    <a:pt x="723166" y="672540"/>
                  </a:lnTo>
                  <a:lnTo>
                    <a:pt x="716352" y="671997"/>
                  </a:lnTo>
                  <a:lnTo>
                    <a:pt x="699711" y="675374"/>
                  </a:lnTo>
                  <a:lnTo>
                    <a:pt x="686111" y="684575"/>
                  </a:lnTo>
                  <a:lnTo>
                    <a:pt x="676936" y="698200"/>
                  </a:lnTo>
                  <a:lnTo>
                    <a:pt x="673570" y="714854"/>
                  </a:lnTo>
                  <a:lnTo>
                    <a:pt x="674086" y="721501"/>
                  </a:lnTo>
                  <a:lnTo>
                    <a:pt x="675621" y="727909"/>
                  </a:lnTo>
                  <a:lnTo>
                    <a:pt x="678153" y="734009"/>
                  </a:lnTo>
                  <a:lnTo>
                    <a:pt x="683535" y="742501"/>
                  </a:lnTo>
                  <a:lnTo>
                    <a:pt x="685184" y="743999"/>
                  </a:lnTo>
                  <a:lnTo>
                    <a:pt x="687581" y="746546"/>
                  </a:lnTo>
                  <a:lnTo>
                    <a:pt x="690178" y="748744"/>
                  </a:lnTo>
                  <a:lnTo>
                    <a:pt x="692976" y="750593"/>
                  </a:lnTo>
                  <a:lnTo>
                    <a:pt x="715509" y="768521"/>
                  </a:lnTo>
                  <a:lnTo>
                    <a:pt x="754470" y="794899"/>
                  </a:lnTo>
                  <a:lnTo>
                    <a:pt x="796442" y="814963"/>
                  </a:lnTo>
                  <a:lnTo>
                    <a:pt x="843588" y="826354"/>
                  </a:lnTo>
                  <a:lnTo>
                    <a:pt x="867624" y="827765"/>
                  </a:lnTo>
                  <a:lnTo>
                    <a:pt x="919809" y="822993"/>
                  </a:lnTo>
                  <a:lnTo>
                    <a:pt x="968510" y="808977"/>
                  </a:lnTo>
                  <a:lnTo>
                    <a:pt x="1012603" y="786168"/>
                  </a:lnTo>
                  <a:lnTo>
                    <a:pt x="1050965" y="755013"/>
                  </a:lnTo>
                  <a:lnTo>
                    <a:pt x="1081277" y="717894"/>
                  </a:lnTo>
                  <a:lnTo>
                    <a:pt x="1103477" y="675696"/>
                  </a:lnTo>
                  <a:lnTo>
                    <a:pt x="1117122" y="629495"/>
                  </a:lnTo>
                  <a:lnTo>
                    <a:pt x="1121768" y="580364"/>
                  </a:lnTo>
                  <a:lnTo>
                    <a:pt x="1120439" y="553416"/>
                  </a:lnTo>
                  <a:lnTo>
                    <a:pt x="1109915" y="502217"/>
                  </a:lnTo>
                  <a:lnTo>
                    <a:pt x="1089965" y="456626"/>
                  </a:lnTo>
                  <a:lnTo>
                    <a:pt x="1062163" y="417656"/>
                  </a:lnTo>
                  <a:lnTo>
                    <a:pt x="1008163" y="371956"/>
                  </a:lnTo>
                  <a:lnTo>
                    <a:pt x="966384" y="350974"/>
                  </a:lnTo>
                  <a:lnTo>
                    <a:pt x="921417" y="337957"/>
                  </a:lnTo>
                  <a:lnTo>
                    <a:pt x="874742" y="333488"/>
                  </a:lnTo>
                  <a:lnTo>
                    <a:pt x="858051" y="334051"/>
                  </a:lnTo>
                  <a:lnTo>
                    <a:pt x="841513" y="335745"/>
                  </a:lnTo>
                  <a:lnTo>
                    <a:pt x="825201" y="338577"/>
                  </a:lnTo>
                  <a:lnTo>
                    <a:pt x="809183" y="342554"/>
                  </a:lnTo>
                  <a:lnTo>
                    <a:pt x="791426" y="345027"/>
                  </a:lnTo>
                  <a:lnTo>
                    <a:pt x="796147" y="328318"/>
                  </a:lnTo>
                  <a:lnTo>
                    <a:pt x="798390" y="321670"/>
                  </a:lnTo>
                  <a:lnTo>
                    <a:pt x="803077" y="303621"/>
                  </a:lnTo>
                  <a:lnTo>
                    <a:pt x="807652" y="276343"/>
                  </a:lnTo>
                  <a:lnTo>
                    <a:pt x="809558" y="242005"/>
                  </a:lnTo>
                  <a:lnTo>
                    <a:pt x="808534" y="220653"/>
                  </a:lnTo>
                  <a:lnTo>
                    <a:pt x="801371" y="179578"/>
                  </a:lnTo>
                  <a:lnTo>
                    <a:pt x="785224" y="136704"/>
                  </a:lnTo>
                  <a:lnTo>
                    <a:pt x="757422" y="93575"/>
                  </a:lnTo>
                  <a:lnTo>
                    <a:pt x="701046" y="42008"/>
                  </a:lnTo>
                  <a:lnTo>
                    <a:pt x="657911" y="18852"/>
                  </a:lnTo>
                  <a:lnTo>
                    <a:pt x="610954" y="4758"/>
                  </a:lnTo>
                  <a:lnTo>
                    <a:pt x="560809" y="0"/>
                  </a:lnTo>
                  <a:close/>
                </a:path>
              </a:pathLst>
            </a:custGeom>
            <a:solidFill>
              <a:srgbClr val="6246E8"/>
            </a:solidFill>
          </p:spPr>
          <p:txBody>
            <a:bodyPr wrap="square" lIns="0" tIns="0" rIns="0" bIns="0" rtlCol="0"/>
            <a:lstStyle/>
            <a:p>
              <a:endParaRPr sz="1090"/>
            </a:p>
          </p:txBody>
        </p:sp>
        <p:pic>
          <p:nvPicPr>
            <p:cNvPr id="10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2" y="1811"/>
              <a:ext cx="1951" cy="914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封面封底背景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3270" cy="68586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浅紫色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 userDrawn="1"/>
        </p:nvSpPr>
        <p:spPr>
          <a:xfrm>
            <a:off x="0" y="-101"/>
            <a:ext cx="12211781" cy="686254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/>
              </a:gs>
              <a:gs pos="46000">
                <a:srgbClr val="F2F0FD">
                  <a:lumMod val="54000"/>
                  <a:lumOff val="46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802040204020203" charset="-122"/>
              <a:ea typeface="微软雅黑" panose="020B0802040204020203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 userDrawn="1">
            <p:custDataLst>
              <p:tags r:id="rId2"/>
            </p:custDataLst>
          </p:nvPr>
        </p:nvSpPr>
        <p:spPr>
          <a:xfrm>
            <a:off x="0" y="3482975"/>
            <a:ext cx="12192635" cy="3374390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纯白色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i="0" kern="1200">
          <a:solidFill>
            <a:schemeClr val="tx1">
              <a:lumMod val="75000"/>
              <a:lumOff val="25000"/>
            </a:schemeClr>
          </a:solidFill>
          <a:latin typeface="Source Han Sans CN Normal" panose="020B0A00000000000000" pitchFamily="34" charset="-128"/>
          <a:ea typeface="Source Han Sans CN Normal" panose="020B0A00000000000000" pitchFamily="34" charset="-128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90204" pitchFamily="34" charset="0"/>
        <a:buNone/>
        <a:defRPr sz="1800" b="0" i="0" kern="1200">
          <a:solidFill>
            <a:schemeClr val="tx1">
              <a:lumMod val="75000"/>
              <a:lumOff val="25000"/>
            </a:schemeClr>
          </a:solidFill>
          <a:latin typeface="Source Han Sans CN Normal" panose="020B0A00000000000000" pitchFamily="34" charset="-128"/>
          <a:ea typeface="Source Han Sans CN Normal" panose="020B0A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90204" pitchFamily="34" charset="0"/>
        <a:buChar char="•"/>
        <a:defRPr sz="2400" b="0" i="0" kern="1200">
          <a:solidFill>
            <a:schemeClr val="tx1"/>
          </a:solidFill>
          <a:latin typeface="Source Han Sans CN Normal" panose="020B0A00000000000000" pitchFamily="34" charset="-128"/>
          <a:ea typeface="Source Han Sans CN Normal" panose="020B0A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90204" pitchFamily="34" charset="0"/>
        <a:buChar char="•"/>
        <a:defRPr sz="2000" b="0" i="0" kern="1200">
          <a:solidFill>
            <a:schemeClr val="tx1"/>
          </a:solidFill>
          <a:latin typeface="Source Han Sans CN Normal" panose="020B0A00000000000000" pitchFamily="34" charset="-128"/>
          <a:ea typeface="Source Han Sans CN Normal" panose="020B0A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90204" pitchFamily="34" charset="0"/>
        <a:buChar char="•"/>
        <a:defRPr sz="1800" b="0" i="0" kern="1200">
          <a:solidFill>
            <a:schemeClr val="tx1"/>
          </a:solidFill>
          <a:latin typeface="Source Han Sans CN Normal" panose="020B0A00000000000000" pitchFamily="34" charset="-128"/>
          <a:ea typeface="Source Han Sans CN Normal" panose="020B0A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90204" pitchFamily="34" charset="0"/>
        <a:buChar char="•"/>
        <a:defRPr sz="1800" b="0" i="0" kern="1200">
          <a:solidFill>
            <a:schemeClr val="tx1"/>
          </a:solidFill>
          <a:latin typeface="Source Han Sans CN Normal" panose="020B0A00000000000000" pitchFamily="34" charset="-128"/>
          <a:ea typeface="Source Han Sans CN Normal" panose="020B0A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i="0" kern="1200">
          <a:solidFill>
            <a:schemeClr val="tx1">
              <a:lumMod val="75000"/>
              <a:lumOff val="25000"/>
            </a:schemeClr>
          </a:solidFill>
          <a:latin typeface="Source Han Sans CN Normal" panose="020B0A00000000000000" pitchFamily="34" charset="-128"/>
          <a:ea typeface="Source Han Sans CN Normal" panose="020B0A00000000000000" pitchFamily="34" charset="-128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90204" pitchFamily="34" charset="0"/>
        <a:buNone/>
        <a:defRPr sz="1800" b="0" i="0" kern="1200">
          <a:solidFill>
            <a:schemeClr val="tx1">
              <a:lumMod val="75000"/>
              <a:lumOff val="25000"/>
            </a:schemeClr>
          </a:solidFill>
          <a:latin typeface="Source Han Sans CN Normal" panose="020B0A00000000000000" pitchFamily="34" charset="-128"/>
          <a:ea typeface="Source Han Sans CN Normal" panose="020B0A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90204" pitchFamily="34" charset="0"/>
        <a:buChar char="•"/>
        <a:defRPr sz="2400" b="0" i="0" kern="1200">
          <a:solidFill>
            <a:schemeClr val="tx1"/>
          </a:solidFill>
          <a:latin typeface="Source Han Sans CN Normal" panose="020B0A00000000000000" pitchFamily="34" charset="-128"/>
          <a:ea typeface="Source Han Sans CN Normal" panose="020B0A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90204" pitchFamily="34" charset="0"/>
        <a:buChar char="•"/>
        <a:defRPr sz="2000" b="0" i="0" kern="1200">
          <a:solidFill>
            <a:schemeClr val="tx1"/>
          </a:solidFill>
          <a:latin typeface="Source Han Sans CN Normal" panose="020B0A00000000000000" pitchFamily="34" charset="-128"/>
          <a:ea typeface="Source Han Sans CN Normal" panose="020B0A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90204" pitchFamily="34" charset="0"/>
        <a:buChar char="•"/>
        <a:defRPr sz="1800" b="0" i="0" kern="1200">
          <a:solidFill>
            <a:schemeClr val="tx1"/>
          </a:solidFill>
          <a:latin typeface="Source Han Sans CN Normal" panose="020B0A00000000000000" pitchFamily="34" charset="-128"/>
          <a:ea typeface="Source Han Sans CN Normal" panose="020B0A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90204" pitchFamily="34" charset="0"/>
        <a:buChar char="•"/>
        <a:defRPr sz="1800" b="0" i="0" kern="1200">
          <a:solidFill>
            <a:schemeClr val="tx1"/>
          </a:solidFill>
          <a:latin typeface="Source Han Sans CN Normal" panose="020B0A00000000000000" pitchFamily="34" charset="-128"/>
          <a:ea typeface="Source Han Sans CN Normal" panose="020B0A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svg"/><Relationship Id="rId8" Type="http://schemas.openxmlformats.org/officeDocument/2006/relationships/image" Target="../media/image3.png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0" Type="http://schemas.openxmlformats.org/officeDocument/2006/relationships/notesSlide" Target="../notesSlides/notesSlide1.xml"/><Relationship Id="rId4" Type="http://schemas.openxmlformats.org/officeDocument/2006/relationships/tags" Target="../tags/tag6.xml"/><Relationship Id="rId39" Type="http://schemas.openxmlformats.org/officeDocument/2006/relationships/slideLayout" Target="../slideLayouts/slideLayout6.xml"/><Relationship Id="rId38" Type="http://schemas.openxmlformats.org/officeDocument/2006/relationships/tags" Target="../tags/tag30.xml"/><Relationship Id="rId37" Type="http://schemas.openxmlformats.org/officeDocument/2006/relationships/tags" Target="../tags/tag29.xml"/><Relationship Id="rId36" Type="http://schemas.openxmlformats.org/officeDocument/2006/relationships/tags" Target="../tags/tag28.xml"/><Relationship Id="rId35" Type="http://schemas.openxmlformats.org/officeDocument/2006/relationships/image" Target="../media/image12.svg"/><Relationship Id="rId34" Type="http://schemas.openxmlformats.org/officeDocument/2006/relationships/image" Target="../media/image11.png"/><Relationship Id="rId33" Type="http://schemas.openxmlformats.org/officeDocument/2006/relationships/tags" Target="../tags/tag27.xml"/><Relationship Id="rId32" Type="http://schemas.openxmlformats.org/officeDocument/2006/relationships/image" Target="../media/image10.svg"/><Relationship Id="rId31" Type="http://schemas.openxmlformats.org/officeDocument/2006/relationships/image" Target="../media/image9.png"/><Relationship Id="rId30" Type="http://schemas.openxmlformats.org/officeDocument/2006/relationships/tags" Target="../tags/tag26.xml"/><Relationship Id="rId3" Type="http://schemas.openxmlformats.org/officeDocument/2006/relationships/tags" Target="../tags/tag5.xml"/><Relationship Id="rId29" Type="http://schemas.openxmlformats.org/officeDocument/2006/relationships/image" Target="../media/image8.svg"/><Relationship Id="rId28" Type="http://schemas.openxmlformats.org/officeDocument/2006/relationships/image" Target="../media/image7.png"/><Relationship Id="rId27" Type="http://schemas.openxmlformats.org/officeDocument/2006/relationships/tags" Target="../tags/tag25.xml"/><Relationship Id="rId26" Type="http://schemas.openxmlformats.org/officeDocument/2006/relationships/tags" Target="../tags/tag24.xml"/><Relationship Id="rId25" Type="http://schemas.openxmlformats.org/officeDocument/2006/relationships/tags" Target="../tags/tag23.xml"/><Relationship Id="rId24" Type="http://schemas.openxmlformats.org/officeDocument/2006/relationships/tags" Target="../tags/tag22.xml"/><Relationship Id="rId23" Type="http://schemas.openxmlformats.org/officeDocument/2006/relationships/tags" Target="../tags/tag21.xml"/><Relationship Id="rId22" Type="http://schemas.openxmlformats.org/officeDocument/2006/relationships/image" Target="../media/image6.svg"/><Relationship Id="rId21" Type="http://schemas.openxmlformats.org/officeDocument/2006/relationships/image" Target="../media/image5.png"/><Relationship Id="rId20" Type="http://schemas.openxmlformats.org/officeDocument/2006/relationships/tags" Target="../tags/tag20.xml"/><Relationship Id="rId2" Type="http://schemas.openxmlformats.org/officeDocument/2006/relationships/tags" Target="../tags/tag4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4" Type="http://schemas.openxmlformats.org/officeDocument/2006/relationships/slideLayout" Target="../slideLayouts/slideLayout6.xml"/><Relationship Id="rId33" Type="http://schemas.openxmlformats.org/officeDocument/2006/relationships/tags" Target="../tags/tag52.xml"/><Relationship Id="rId32" Type="http://schemas.openxmlformats.org/officeDocument/2006/relationships/tags" Target="../tags/tag51.xml"/><Relationship Id="rId31" Type="http://schemas.openxmlformats.org/officeDocument/2006/relationships/tags" Target="../tags/tag50.xml"/><Relationship Id="rId30" Type="http://schemas.openxmlformats.org/officeDocument/2006/relationships/tags" Target="../tags/tag49.xml"/><Relationship Id="rId3" Type="http://schemas.openxmlformats.org/officeDocument/2006/relationships/tags" Target="../tags/tag33.xml"/><Relationship Id="rId29" Type="http://schemas.openxmlformats.org/officeDocument/2006/relationships/tags" Target="../tags/tag48.xml"/><Relationship Id="rId28" Type="http://schemas.openxmlformats.org/officeDocument/2006/relationships/tags" Target="../tags/tag47.xml"/><Relationship Id="rId27" Type="http://schemas.openxmlformats.org/officeDocument/2006/relationships/tags" Target="../tags/tag46.xml"/><Relationship Id="rId26" Type="http://schemas.openxmlformats.org/officeDocument/2006/relationships/tags" Target="../tags/tag45.xml"/><Relationship Id="rId25" Type="http://schemas.openxmlformats.org/officeDocument/2006/relationships/tags" Target="../tags/tag44.xml"/><Relationship Id="rId24" Type="http://schemas.openxmlformats.org/officeDocument/2006/relationships/tags" Target="../tags/tag43.xml"/><Relationship Id="rId23" Type="http://schemas.openxmlformats.org/officeDocument/2006/relationships/tags" Target="../tags/tag42.xml"/><Relationship Id="rId22" Type="http://schemas.openxmlformats.org/officeDocument/2006/relationships/tags" Target="../tags/tag41.xml"/><Relationship Id="rId21" Type="http://schemas.openxmlformats.org/officeDocument/2006/relationships/tags" Target="../tags/tag40.xml"/><Relationship Id="rId20" Type="http://schemas.openxmlformats.org/officeDocument/2006/relationships/tags" Target="../tags/tag39.xml"/><Relationship Id="rId2" Type="http://schemas.openxmlformats.org/officeDocument/2006/relationships/tags" Target="../tags/tag32.xml"/><Relationship Id="rId19" Type="http://schemas.openxmlformats.org/officeDocument/2006/relationships/tags" Target="../tags/tag38.xml"/><Relationship Id="rId18" Type="http://schemas.openxmlformats.org/officeDocument/2006/relationships/tags" Target="../tags/tag37.xml"/><Relationship Id="rId17" Type="http://schemas.openxmlformats.org/officeDocument/2006/relationships/tags" Target="../tags/tag36.xml"/><Relationship Id="rId16" Type="http://schemas.openxmlformats.org/officeDocument/2006/relationships/tags" Target="../tags/tag35.xml"/><Relationship Id="rId15" Type="http://schemas.openxmlformats.org/officeDocument/2006/relationships/tags" Target="../tags/tag34.xml"/><Relationship Id="rId14" Type="http://schemas.openxmlformats.org/officeDocument/2006/relationships/image" Target="../media/image23.png"/><Relationship Id="rId13" Type="http://schemas.openxmlformats.org/officeDocument/2006/relationships/image" Target="../media/image22.png"/><Relationship Id="rId12" Type="http://schemas.openxmlformats.org/officeDocument/2006/relationships/image" Target="../media/image21.png"/><Relationship Id="rId11" Type="http://schemas.openxmlformats.org/officeDocument/2006/relationships/image" Target="../media/image20.png"/><Relationship Id="rId10" Type="http://schemas.openxmlformats.org/officeDocument/2006/relationships/image" Target="../media/image19.png"/><Relationship Id="rId1" Type="http://schemas.openxmlformats.org/officeDocument/2006/relationships/tags" Target="../tags/tag3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image" Target="../media/image28.png"/><Relationship Id="rId7" Type="http://schemas.openxmlformats.org/officeDocument/2006/relationships/image" Target="../media/image27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tags" Target="../tags/tag55.xml"/><Relationship Id="rId27" Type="http://schemas.openxmlformats.org/officeDocument/2006/relationships/slideLayout" Target="../slideLayouts/slideLayout6.xml"/><Relationship Id="rId26" Type="http://schemas.openxmlformats.org/officeDocument/2006/relationships/tags" Target="../tags/tag68.xml"/><Relationship Id="rId25" Type="http://schemas.openxmlformats.org/officeDocument/2006/relationships/tags" Target="../tags/tag67.xml"/><Relationship Id="rId24" Type="http://schemas.openxmlformats.org/officeDocument/2006/relationships/tags" Target="../tags/tag66.xml"/><Relationship Id="rId23" Type="http://schemas.openxmlformats.org/officeDocument/2006/relationships/tags" Target="../tags/tag65.xml"/><Relationship Id="rId22" Type="http://schemas.openxmlformats.org/officeDocument/2006/relationships/tags" Target="../tags/tag64.xml"/><Relationship Id="rId21" Type="http://schemas.openxmlformats.org/officeDocument/2006/relationships/tags" Target="../tags/tag63.xml"/><Relationship Id="rId20" Type="http://schemas.openxmlformats.org/officeDocument/2006/relationships/tags" Target="../tags/tag62.xml"/><Relationship Id="rId2" Type="http://schemas.openxmlformats.org/officeDocument/2006/relationships/tags" Target="../tags/tag54.xml"/><Relationship Id="rId19" Type="http://schemas.openxmlformats.org/officeDocument/2006/relationships/tags" Target="../tags/tag61.xml"/><Relationship Id="rId18" Type="http://schemas.openxmlformats.org/officeDocument/2006/relationships/tags" Target="../tags/tag60.xml"/><Relationship Id="rId17" Type="http://schemas.openxmlformats.org/officeDocument/2006/relationships/tags" Target="../tags/tag59.xml"/><Relationship Id="rId16" Type="http://schemas.openxmlformats.org/officeDocument/2006/relationships/tags" Target="../tags/tag58.xml"/><Relationship Id="rId15" Type="http://schemas.openxmlformats.org/officeDocument/2006/relationships/tags" Target="../tags/tag57.xml"/><Relationship Id="rId14" Type="http://schemas.openxmlformats.org/officeDocument/2006/relationships/tags" Target="../tags/tag56.xml"/><Relationship Id="rId13" Type="http://schemas.openxmlformats.org/officeDocument/2006/relationships/image" Target="../media/image33.png"/><Relationship Id="rId12" Type="http://schemas.openxmlformats.org/officeDocument/2006/relationships/image" Target="../media/image32.png"/><Relationship Id="rId11" Type="http://schemas.openxmlformats.org/officeDocument/2006/relationships/image" Target="../media/image31.png"/><Relationship Id="rId10" Type="http://schemas.openxmlformats.org/officeDocument/2006/relationships/image" Target="../media/image30.png"/><Relationship Id="rId1" Type="http://schemas.openxmlformats.org/officeDocument/2006/relationships/tags" Target="../tags/tag5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png"/><Relationship Id="rId8" Type="http://schemas.openxmlformats.org/officeDocument/2006/relationships/image" Target="../media/image38.png"/><Relationship Id="rId7" Type="http://schemas.openxmlformats.org/officeDocument/2006/relationships/image" Target="../media/image37.png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6" Type="http://schemas.openxmlformats.org/officeDocument/2006/relationships/slideLayout" Target="../slideLayouts/slideLayout6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image" Target="../media/image40.png"/><Relationship Id="rId1" Type="http://schemas.openxmlformats.org/officeDocument/2006/relationships/tags" Target="../tags/tag6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.png"/><Relationship Id="rId8" Type="http://schemas.openxmlformats.org/officeDocument/2006/relationships/image" Target="../media/image45.png"/><Relationship Id="rId7" Type="http://schemas.openxmlformats.org/officeDocument/2006/relationships/image" Target="../media/image44.png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0" Type="http://schemas.openxmlformats.org/officeDocument/2006/relationships/slideLayout" Target="../slideLayouts/slideLayout6.xml"/><Relationship Id="rId4" Type="http://schemas.openxmlformats.org/officeDocument/2006/relationships/image" Target="../media/image41.png"/><Relationship Id="rId39" Type="http://schemas.openxmlformats.org/officeDocument/2006/relationships/tags" Target="../tags/tag97.xml"/><Relationship Id="rId38" Type="http://schemas.openxmlformats.org/officeDocument/2006/relationships/tags" Target="../tags/tag96.xml"/><Relationship Id="rId37" Type="http://schemas.openxmlformats.org/officeDocument/2006/relationships/tags" Target="../tags/tag95.xml"/><Relationship Id="rId36" Type="http://schemas.openxmlformats.org/officeDocument/2006/relationships/tags" Target="../tags/tag94.xml"/><Relationship Id="rId35" Type="http://schemas.openxmlformats.org/officeDocument/2006/relationships/tags" Target="../tags/tag93.xml"/><Relationship Id="rId34" Type="http://schemas.openxmlformats.org/officeDocument/2006/relationships/tags" Target="../tags/tag92.xml"/><Relationship Id="rId33" Type="http://schemas.openxmlformats.org/officeDocument/2006/relationships/tags" Target="../tags/tag91.xml"/><Relationship Id="rId32" Type="http://schemas.openxmlformats.org/officeDocument/2006/relationships/tags" Target="../tags/tag90.xml"/><Relationship Id="rId31" Type="http://schemas.openxmlformats.org/officeDocument/2006/relationships/tags" Target="../tags/tag89.xml"/><Relationship Id="rId30" Type="http://schemas.openxmlformats.org/officeDocument/2006/relationships/tags" Target="../tags/tag88.xml"/><Relationship Id="rId3" Type="http://schemas.openxmlformats.org/officeDocument/2006/relationships/tags" Target="../tags/tag79.xml"/><Relationship Id="rId29" Type="http://schemas.openxmlformats.org/officeDocument/2006/relationships/tags" Target="../tags/tag87.xml"/><Relationship Id="rId28" Type="http://schemas.openxmlformats.org/officeDocument/2006/relationships/tags" Target="../tags/tag86.xml"/><Relationship Id="rId27" Type="http://schemas.openxmlformats.org/officeDocument/2006/relationships/tags" Target="../tags/tag85.xml"/><Relationship Id="rId26" Type="http://schemas.openxmlformats.org/officeDocument/2006/relationships/tags" Target="../tags/tag84.xml"/><Relationship Id="rId25" Type="http://schemas.openxmlformats.org/officeDocument/2006/relationships/tags" Target="../tags/tag83.xml"/><Relationship Id="rId24" Type="http://schemas.openxmlformats.org/officeDocument/2006/relationships/tags" Target="../tags/tag82.xml"/><Relationship Id="rId23" Type="http://schemas.openxmlformats.org/officeDocument/2006/relationships/tags" Target="../tags/tag81.xml"/><Relationship Id="rId22" Type="http://schemas.openxmlformats.org/officeDocument/2006/relationships/tags" Target="../tags/tag80.xml"/><Relationship Id="rId21" Type="http://schemas.openxmlformats.org/officeDocument/2006/relationships/image" Target="../media/image58.png"/><Relationship Id="rId20" Type="http://schemas.openxmlformats.org/officeDocument/2006/relationships/image" Target="../media/image57.png"/><Relationship Id="rId2" Type="http://schemas.openxmlformats.org/officeDocument/2006/relationships/tags" Target="../tags/tag78.xml"/><Relationship Id="rId19" Type="http://schemas.openxmlformats.org/officeDocument/2006/relationships/image" Target="../media/image56.png"/><Relationship Id="rId18" Type="http://schemas.openxmlformats.org/officeDocument/2006/relationships/image" Target="../media/image55.png"/><Relationship Id="rId17" Type="http://schemas.openxmlformats.org/officeDocument/2006/relationships/image" Target="../media/image54.png"/><Relationship Id="rId16" Type="http://schemas.openxmlformats.org/officeDocument/2006/relationships/image" Target="../media/image53.png"/><Relationship Id="rId15" Type="http://schemas.openxmlformats.org/officeDocument/2006/relationships/image" Target="../media/image52.png"/><Relationship Id="rId14" Type="http://schemas.openxmlformats.org/officeDocument/2006/relationships/image" Target="../media/image51.png"/><Relationship Id="rId13" Type="http://schemas.openxmlformats.org/officeDocument/2006/relationships/image" Target="../media/image50.png"/><Relationship Id="rId12" Type="http://schemas.openxmlformats.org/officeDocument/2006/relationships/image" Target="../media/image49.png"/><Relationship Id="rId11" Type="http://schemas.openxmlformats.org/officeDocument/2006/relationships/image" Target="../media/image48.png"/><Relationship Id="rId10" Type="http://schemas.openxmlformats.org/officeDocument/2006/relationships/image" Target="../media/image47.png"/><Relationship Id="rId1" Type="http://schemas.openxmlformats.org/officeDocument/2006/relationships/tags" Target="../tags/tag7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5.svg"/><Relationship Id="rId8" Type="http://schemas.openxmlformats.org/officeDocument/2006/relationships/image" Target="../media/image64.png"/><Relationship Id="rId7" Type="http://schemas.openxmlformats.org/officeDocument/2006/relationships/image" Target="../media/image63.svg"/><Relationship Id="rId65" Type="http://schemas.openxmlformats.org/officeDocument/2006/relationships/notesSlide" Target="../notesSlides/notesSlide2.xml"/><Relationship Id="rId64" Type="http://schemas.openxmlformats.org/officeDocument/2006/relationships/slideLayout" Target="../slideLayouts/slideLayout6.xml"/><Relationship Id="rId63" Type="http://schemas.openxmlformats.org/officeDocument/2006/relationships/image" Target="../media/image114.png"/><Relationship Id="rId62" Type="http://schemas.openxmlformats.org/officeDocument/2006/relationships/tags" Target="../tags/tag104.xml"/><Relationship Id="rId61" Type="http://schemas.openxmlformats.org/officeDocument/2006/relationships/tags" Target="../tags/tag103.xml"/><Relationship Id="rId60" Type="http://schemas.openxmlformats.org/officeDocument/2006/relationships/tags" Target="../tags/tag102.xml"/><Relationship Id="rId6" Type="http://schemas.openxmlformats.org/officeDocument/2006/relationships/image" Target="../media/image62.png"/><Relationship Id="rId59" Type="http://schemas.openxmlformats.org/officeDocument/2006/relationships/tags" Target="../tags/tag101.xml"/><Relationship Id="rId58" Type="http://schemas.openxmlformats.org/officeDocument/2006/relationships/tags" Target="../tags/tag100.xml"/><Relationship Id="rId57" Type="http://schemas.openxmlformats.org/officeDocument/2006/relationships/image" Target="../media/image113.svg"/><Relationship Id="rId56" Type="http://schemas.openxmlformats.org/officeDocument/2006/relationships/image" Target="../media/image112.png"/><Relationship Id="rId55" Type="http://schemas.openxmlformats.org/officeDocument/2006/relationships/image" Target="../media/image111.svg"/><Relationship Id="rId54" Type="http://schemas.openxmlformats.org/officeDocument/2006/relationships/image" Target="../media/image110.png"/><Relationship Id="rId53" Type="http://schemas.openxmlformats.org/officeDocument/2006/relationships/image" Target="../media/image109.svg"/><Relationship Id="rId52" Type="http://schemas.openxmlformats.org/officeDocument/2006/relationships/image" Target="../media/image108.png"/><Relationship Id="rId51" Type="http://schemas.openxmlformats.org/officeDocument/2006/relationships/image" Target="../media/image107.svg"/><Relationship Id="rId50" Type="http://schemas.openxmlformats.org/officeDocument/2006/relationships/image" Target="../media/image106.png"/><Relationship Id="rId5" Type="http://schemas.openxmlformats.org/officeDocument/2006/relationships/image" Target="../media/image61.png"/><Relationship Id="rId49" Type="http://schemas.openxmlformats.org/officeDocument/2006/relationships/image" Target="../media/image105.svg"/><Relationship Id="rId48" Type="http://schemas.openxmlformats.org/officeDocument/2006/relationships/image" Target="../media/image104.png"/><Relationship Id="rId47" Type="http://schemas.openxmlformats.org/officeDocument/2006/relationships/image" Target="../media/image103.svg"/><Relationship Id="rId46" Type="http://schemas.openxmlformats.org/officeDocument/2006/relationships/image" Target="../media/image102.png"/><Relationship Id="rId45" Type="http://schemas.openxmlformats.org/officeDocument/2006/relationships/image" Target="../media/image101.svg"/><Relationship Id="rId44" Type="http://schemas.openxmlformats.org/officeDocument/2006/relationships/image" Target="../media/image100.png"/><Relationship Id="rId43" Type="http://schemas.openxmlformats.org/officeDocument/2006/relationships/image" Target="../media/image99.svg"/><Relationship Id="rId42" Type="http://schemas.openxmlformats.org/officeDocument/2006/relationships/image" Target="../media/image98.png"/><Relationship Id="rId41" Type="http://schemas.openxmlformats.org/officeDocument/2006/relationships/image" Target="../media/image97.svg"/><Relationship Id="rId40" Type="http://schemas.openxmlformats.org/officeDocument/2006/relationships/image" Target="../media/image96.png"/><Relationship Id="rId4" Type="http://schemas.openxmlformats.org/officeDocument/2006/relationships/image" Target="../media/image60.png"/><Relationship Id="rId39" Type="http://schemas.openxmlformats.org/officeDocument/2006/relationships/image" Target="../media/image95.svg"/><Relationship Id="rId38" Type="http://schemas.openxmlformats.org/officeDocument/2006/relationships/image" Target="../media/image94.png"/><Relationship Id="rId37" Type="http://schemas.openxmlformats.org/officeDocument/2006/relationships/image" Target="../media/image93.svg"/><Relationship Id="rId36" Type="http://schemas.openxmlformats.org/officeDocument/2006/relationships/image" Target="../media/image92.png"/><Relationship Id="rId35" Type="http://schemas.openxmlformats.org/officeDocument/2006/relationships/image" Target="../media/image91.svg"/><Relationship Id="rId34" Type="http://schemas.openxmlformats.org/officeDocument/2006/relationships/image" Target="../media/image90.png"/><Relationship Id="rId33" Type="http://schemas.openxmlformats.org/officeDocument/2006/relationships/image" Target="../media/image89.svg"/><Relationship Id="rId32" Type="http://schemas.openxmlformats.org/officeDocument/2006/relationships/image" Target="../media/image88.png"/><Relationship Id="rId31" Type="http://schemas.openxmlformats.org/officeDocument/2006/relationships/image" Target="../media/image87.svg"/><Relationship Id="rId30" Type="http://schemas.openxmlformats.org/officeDocument/2006/relationships/image" Target="../media/image86.png"/><Relationship Id="rId3" Type="http://schemas.openxmlformats.org/officeDocument/2006/relationships/image" Target="../media/image59.png"/><Relationship Id="rId29" Type="http://schemas.openxmlformats.org/officeDocument/2006/relationships/image" Target="../media/image85.svg"/><Relationship Id="rId28" Type="http://schemas.openxmlformats.org/officeDocument/2006/relationships/image" Target="../media/image84.png"/><Relationship Id="rId27" Type="http://schemas.openxmlformats.org/officeDocument/2006/relationships/image" Target="../media/image83.svg"/><Relationship Id="rId26" Type="http://schemas.openxmlformats.org/officeDocument/2006/relationships/image" Target="../media/image82.png"/><Relationship Id="rId25" Type="http://schemas.openxmlformats.org/officeDocument/2006/relationships/image" Target="../media/image81.svg"/><Relationship Id="rId24" Type="http://schemas.openxmlformats.org/officeDocument/2006/relationships/image" Target="../media/image80.png"/><Relationship Id="rId23" Type="http://schemas.openxmlformats.org/officeDocument/2006/relationships/image" Target="../media/image79.svg"/><Relationship Id="rId22" Type="http://schemas.openxmlformats.org/officeDocument/2006/relationships/image" Target="../media/image78.png"/><Relationship Id="rId21" Type="http://schemas.openxmlformats.org/officeDocument/2006/relationships/image" Target="../media/image77.svg"/><Relationship Id="rId20" Type="http://schemas.openxmlformats.org/officeDocument/2006/relationships/image" Target="../media/image76.png"/><Relationship Id="rId2" Type="http://schemas.openxmlformats.org/officeDocument/2006/relationships/tags" Target="../tags/tag99.xml"/><Relationship Id="rId19" Type="http://schemas.openxmlformats.org/officeDocument/2006/relationships/image" Target="../media/image75.svg"/><Relationship Id="rId18" Type="http://schemas.openxmlformats.org/officeDocument/2006/relationships/image" Target="../media/image74.png"/><Relationship Id="rId17" Type="http://schemas.openxmlformats.org/officeDocument/2006/relationships/image" Target="../media/image73.svg"/><Relationship Id="rId16" Type="http://schemas.openxmlformats.org/officeDocument/2006/relationships/image" Target="../media/image72.png"/><Relationship Id="rId15" Type="http://schemas.openxmlformats.org/officeDocument/2006/relationships/image" Target="../media/image71.svg"/><Relationship Id="rId14" Type="http://schemas.openxmlformats.org/officeDocument/2006/relationships/image" Target="../media/image70.png"/><Relationship Id="rId13" Type="http://schemas.openxmlformats.org/officeDocument/2006/relationships/image" Target="../media/image69.svg"/><Relationship Id="rId12" Type="http://schemas.openxmlformats.org/officeDocument/2006/relationships/image" Target="../media/image68.png"/><Relationship Id="rId11" Type="http://schemas.openxmlformats.org/officeDocument/2006/relationships/image" Target="../media/image67.svg"/><Relationship Id="rId10" Type="http://schemas.openxmlformats.org/officeDocument/2006/relationships/image" Target="../media/image66.png"/><Relationship Id="rId1" Type="http://schemas.openxmlformats.org/officeDocument/2006/relationships/tags" Target="../tags/tag98.xml"/></Relationships>
</file>

<file path=ppt/slides/_rels/slide8.xml.rels><?xml version="1.0" encoding="UTF-8" standalone="yes"?>
<Relationships xmlns="http://schemas.openxmlformats.org/package/2006/relationships"><Relationship Id="rId99" Type="http://schemas.openxmlformats.org/officeDocument/2006/relationships/tags" Target="../tags/tag151.xml"/><Relationship Id="rId98" Type="http://schemas.openxmlformats.org/officeDocument/2006/relationships/tags" Target="../tags/tag150.xml"/><Relationship Id="rId97" Type="http://schemas.openxmlformats.org/officeDocument/2006/relationships/tags" Target="../tags/tag149.xml"/><Relationship Id="rId96" Type="http://schemas.openxmlformats.org/officeDocument/2006/relationships/tags" Target="../tags/tag148.xml"/><Relationship Id="rId95" Type="http://schemas.openxmlformats.org/officeDocument/2006/relationships/tags" Target="../tags/tag147.xml"/><Relationship Id="rId94" Type="http://schemas.openxmlformats.org/officeDocument/2006/relationships/tags" Target="../tags/tag146.xml"/><Relationship Id="rId93" Type="http://schemas.openxmlformats.org/officeDocument/2006/relationships/tags" Target="../tags/tag145.xml"/><Relationship Id="rId92" Type="http://schemas.openxmlformats.org/officeDocument/2006/relationships/tags" Target="../tags/tag144.xml"/><Relationship Id="rId91" Type="http://schemas.openxmlformats.org/officeDocument/2006/relationships/tags" Target="../tags/tag143.xml"/><Relationship Id="rId90" Type="http://schemas.openxmlformats.org/officeDocument/2006/relationships/tags" Target="../tags/tag142.xml"/><Relationship Id="rId9" Type="http://schemas.openxmlformats.org/officeDocument/2006/relationships/tags" Target="../tags/tag109.xml"/><Relationship Id="rId89" Type="http://schemas.openxmlformats.org/officeDocument/2006/relationships/tags" Target="../tags/tag141.xml"/><Relationship Id="rId88" Type="http://schemas.openxmlformats.org/officeDocument/2006/relationships/tags" Target="../tags/tag140.xml"/><Relationship Id="rId87" Type="http://schemas.openxmlformats.org/officeDocument/2006/relationships/tags" Target="../tags/tag139.xml"/><Relationship Id="rId86" Type="http://schemas.openxmlformats.org/officeDocument/2006/relationships/tags" Target="../tags/tag138.xml"/><Relationship Id="rId85" Type="http://schemas.openxmlformats.org/officeDocument/2006/relationships/tags" Target="../tags/tag137.xml"/><Relationship Id="rId84" Type="http://schemas.openxmlformats.org/officeDocument/2006/relationships/tags" Target="../tags/tag136.xml"/><Relationship Id="rId83" Type="http://schemas.openxmlformats.org/officeDocument/2006/relationships/tags" Target="../tags/tag135.xml"/><Relationship Id="rId82" Type="http://schemas.openxmlformats.org/officeDocument/2006/relationships/image" Target="../media/image166.svg"/><Relationship Id="rId81" Type="http://schemas.openxmlformats.org/officeDocument/2006/relationships/image" Target="../media/image165.png"/><Relationship Id="rId80" Type="http://schemas.openxmlformats.org/officeDocument/2006/relationships/tags" Target="../tags/tag134.xml"/><Relationship Id="rId8" Type="http://schemas.openxmlformats.org/officeDocument/2006/relationships/image" Target="../media/image118.svg"/><Relationship Id="rId79" Type="http://schemas.openxmlformats.org/officeDocument/2006/relationships/image" Target="../media/image164.svg"/><Relationship Id="rId78" Type="http://schemas.openxmlformats.org/officeDocument/2006/relationships/image" Target="../media/image163.png"/><Relationship Id="rId77" Type="http://schemas.openxmlformats.org/officeDocument/2006/relationships/tags" Target="../tags/tag133.xml"/><Relationship Id="rId76" Type="http://schemas.openxmlformats.org/officeDocument/2006/relationships/image" Target="../media/image162.svg"/><Relationship Id="rId75" Type="http://schemas.openxmlformats.org/officeDocument/2006/relationships/image" Target="../media/image161.png"/><Relationship Id="rId74" Type="http://schemas.openxmlformats.org/officeDocument/2006/relationships/tags" Target="../tags/tag132.xml"/><Relationship Id="rId73" Type="http://schemas.openxmlformats.org/officeDocument/2006/relationships/image" Target="../media/image160.svg"/><Relationship Id="rId72" Type="http://schemas.openxmlformats.org/officeDocument/2006/relationships/image" Target="../media/image159.png"/><Relationship Id="rId71" Type="http://schemas.openxmlformats.org/officeDocument/2006/relationships/tags" Target="../tags/tag131.xml"/><Relationship Id="rId70" Type="http://schemas.openxmlformats.org/officeDocument/2006/relationships/image" Target="../media/image158.svg"/><Relationship Id="rId7" Type="http://schemas.openxmlformats.org/officeDocument/2006/relationships/image" Target="../media/image117.png"/><Relationship Id="rId69" Type="http://schemas.openxmlformats.org/officeDocument/2006/relationships/image" Target="../media/image157.png"/><Relationship Id="rId68" Type="http://schemas.openxmlformats.org/officeDocument/2006/relationships/tags" Target="../tags/tag130.xml"/><Relationship Id="rId67" Type="http://schemas.openxmlformats.org/officeDocument/2006/relationships/image" Target="../media/image156.svg"/><Relationship Id="rId66" Type="http://schemas.openxmlformats.org/officeDocument/2006/relationships/image" Target="../media/image155.png"/><Relationship Id="rId65" Type="http://schemas.openxmlformats.org/officeDocument/2006/relationships/tags" Target="../tags/tag129.xml"/><Relationship Id="rId64" Type="http://schemas.openxmlformats.org/officeDocument/2006/relationships/tags" Target="../tags/tag128.xml"/><Relationship Id="rId63" Type="http://schemas.openxmlformats.org/officeDocument/2006/relationships/image" Target="../media/image154.svg"/><Relationship Id="rId62" Type="http://schemas.openxmlformats.org/officeDocument/2006/relationships/image" Target="../media/image153.png"/><Relationship Id="rId61" Type="http://schemas.openxmlformats.org/officeDocument/2006/relationships/tags" Target="../tags/tag127.xml"/><Relationship Id="rId60" Type="http://schemas.openxmlformats.org/officeDocument/2006/relationships/image" Target="../media/image152.svg"/><Relationship Id="rId6" Type="http://schemas.openxmlformats.org/officeDocument/2006/relationships/tags" Target="../tags/tag108.xml"/><Relationship Id="rId59" Type="http://schemas.openxmlformats.org/officeDocument/2006/relationships/image" Target="../media/image151.png"/><Relationship Id="rId58" Type="http://schemas.openxmlformats.org/officeDocument/2006/relationships/tags" Target="../tags/tag126.xml"/><Relationship Id="rId57" Type="http://schemas.openxmlformats.org/officeDocument/2006/relationships/image" Target="../media/image150.svg"/><Relationship Id="rId56" Type="http://schemas.openxmlformats.org/officeDocument/2006/relationships/image" Target="../media/image149.png"/><Relationship Id="rId55" Type="http://schemas.openxmlformats.org/officeDocument/2006/relationships/tags" Target="../tags/tag125.xml"/><Relationship Id="rId54" Type="http://schemas.openxmlformats.org/officeDocument/2006/relationships/tags" Target="../tags/tag124.xml"/><Relationship Id="rId53" Type="http://schemas.openxmlformats.org/officeDocument/2006/relationships/image" Target="../media/image148.svg"/><Relationship Id="rId52" Type="http://schemas.openxmlformats.org/officeDocument/2006/relationships/image" Target="../media/image147.png"/><Relationship Id="rId51" Type="http://schemas.openxmlformats.org/officeDocument/2006/relationships/tags" Target="../tags/tag123.xml"/><Relationship Id="rId50" Type="http://schemas.openxmlformats.org/officeDocument/2006/relationships/image" Target="../media/image146.svg"/><Relationship Id="rId5" Type="http://schemas.openxmlformats.org/officeDocument/2006/relationships/image" Target="../media/image116.png"/><Relationship Id="rId49" Type="http://schemas.openxmlformats.org/officeDocument/2006/relationships/image" Target="../media/image145.png"/><Relationship Id="rId48" Type="http://schemas.openxmlformats.org/officeDocument/2006/relationships/tags" Target="../tags/tag122.xml"/><Relationship Id="rId47" Type="http://schemas.openxmlformats.org/officeDocument/2006/relationships/image" Target="../media/image144.svg"/><Relationship Id="rId46" Type="http://schemas.openxmlformats.org/officeDocument/2006/relationships/image" Target="../media/image143.png"/><Relationship Id="rId45" Type="http://schemas.openxmlformats.org/officeDocument/2006/relationships/tags" Target="../tags/tag121.xml"/><Relationship Id="rId44" Type="http://schemas.openxmlformats.org/officeDocument/2006/relationships/image" Target="../media/image142.svg"/><Relationship Id="rId43" Type="http://schemas.openxmlformats.org/officeDocument/2006/relationships/image" Target="../media/image141.png"/><Relationship Id="rId42" Type="http://schemas.openxmlformats.org/officeDocument/2006/relationships/tags" Target="../tags/tag120.xml"/><Relationship Id="rId41" Type="http://schemas.openxmlformats.org/officeDocument/2006/relationships/image" Target="../media/image140.svg"/><Relationship Id="rId40" Type="http://schemas.openxmlformats.org/officeDocument/2006/relationships/image" Target="../media/image139.png"/><Relationship Id="rId4" Type="http://schemas.openxmlformats.org/officeDocument/2006/relationships/tags" Target="../tags/tag107.xml"/><Relationship Id="rId39" Type="http://schemas.openxmlformats.org/officeDocument/2006/relationships/tags" Target="../tags/tag119.xml"/><Relationship Id="rId38" Type="http://schemas.openxmlformats.org/officeDocument/2006/relationships/image" Target="../media/image138.svg"/><Relationship Id="rId37" Type="http://schemas.openxmlformats.org/officeDocument/2006/relationships/image" Target="../media/image137.png"/><Relationship Id="rId36" Type="http://schemas.openxmlformats.org/officeDocument/2006/relationships/tags" Target="../tags/tag118.xml"/><Relationship Id="rId35" Type="http://schemas.openxmlformats.org/officeDocument/2006/relationships/image" Target="../media/image136.svg"/><Relationship Id="rId34" Type="http://schemas.openxmlformats.org/officeDocument/2006/relationships/image" Target="../media/image135.png"/><Relationship Id="rId33" Type="http://schemas.openxmlformats.org/officeDocument/2006/relationships/tags" Target="../tags/tag117.xml"/><Relationship Id="rId32" Type="http://schemas.openxmlformats.org/officeDocument/2006/relationships/image" Target="../media/image134.svg"/><Relationship Id="rId31" Type="http://schemas.openxmlformats.org/officeDocument/2006/relationships/image" Target="../media/image133.png"/><Relationship Id="rId30" Type="http://schemas.openxmlformats.org/officeDocument/2006/relationships/tags" Target="../tags/tag116.xml"/><Relationship Id="rId3" Type="http://schemas.openxmlformats.org/officeDocument/2006/relationships/image" Target="../media/image115.png"/><Relationship Id="rId29" Type="http://schemas.openxmlformats.org/officeDocument/2006/relationships/image" Target="../media/image132.svg"/><Relationship Id="rId28" Type="http://schemas.openxmlformats.org/officeDocument/2006/relationships/image" Target="../media/image131.png"/><Relationship Id="rId27" Type="http://schemas.openxmlformats.org/officeDocument/2006/relationships/tags" Target="../tags/tag115.xml"/><Relationship Id="rId26" Type="http://schemas.openxmlformats.org/officeDocument/2006/relationships/image" Target="../media/image130.svg"/><Relationship Id="rId25" Type="http://schemas.openxmlformats.org/officeDocument/2006/relationships/image" Target="../media/image129.png"/><Relationship Id="rId24" Type="http://schemas.openxmlformats.org/officeDocument/2006/relationships/tags" Target="../tags/tag114.xml"/><Relationship Id="rId23" Type="http://schemas.openxmlformats.org/officeDocument/2006/relationships/image" Target="../media/image128.svg"/><Relationship Id="rId22" Type="http://schemas.openxmlformats.org/officeDocument/2006/relationships/image" Target="../media/image127.png"/><Relationship Id="rId21" Type="http://schemas.openxmlformats.org/officeDocument/2006/relationships/tags" Target="../tags/tag113.xml"/><Relationship Id="rId20" Type="http://schemas.openxmlformats.org/officeDocument/2006/relationships/image" Target="../media/image126.svg"/><Relationship Id="rId2" Type="http://schemas.openxmlformats.org/officeDocument/2006/relationships/tags" Target="../tags/tag106.xml"/><Relationship Id="rId19" Type="http://schemas.openxmlformats.org/officeDocument/2006/relationships/image" Target="../media/image125.png"/><Relationship Id="rId18" Type="http://schemas.openxmlformats.org/officeDocument/2006/relationships/tags" Target="../tags/tag112.xml"/><Relationship Id="rId17" Type="http://schemas.openxmlformats.org/officeDocument/2006/relationships/image" Target="../media/image124.svg"/><Relationship Id="rId16" Type="http://schemas.openxmlformats.org/officeDocument/2006/relationships/image" Target="../media/image123.png"/><Relationship Id="rId15" Type="http://schemas.openxmlformats.org/officeDocument/2006/relationships/tags" Target="../tags/tag111.xml"/><Relationship Id="rId14" Type="http://schemas.openxmlformats.org/officeDocument/2006/relationships/image" Target="../media/image122.svg"/><Relationship Id="rId13" Type="http://schemas.openxmlformats.org/officeDocument/2006/relationships/image" Target="../media/image121.png"/><Relationship Id="rId122" Type="http://schemas.openxmlformats.org/officeDocument/2006/relationships/notesSlide" Target="../notesSlides/notesSlide3.xml"/><Relationship Id="rId121" Type="http://schemas.openxmlformats.org/officeDocument/2006/relationships/slideLayout" Target="../slideLayouts/slideLayout9.xml"/><Relationship Id="rId120" Type="http://schemas.openxmlformats.org/officeDocument/2006/relationships/image" Target="../media/image174.svg"/><Relationship Id="rId12" Type="http://schemas.openxmlformats.org/officeDocument/2006/relationships/tags" Target="../tags/tag110.xml"/><Relationship Id="rId119" Type="http://schemas.openxmlformats.org/officeDocument/2006/relationships/image" Target="../media/image173.png"/><Relationship Id="rId118" Type="http://schemas.openxmlformats.org/officeDocument/2006/relationships/tags" Target="../tags/tag164.xml"/><Relationship Id="rId117" Type="http://schemas.openxmlformats.org/officeDocument/2006/relationships/image" Target="../media/image172.svg"/><Relationship Id="rId116" Type="http://schemas.openxmlformats.org/officeDocument/2006/relationships/image" Target="../media/image171.png"/><Relationship Id="rId115" Type="http://schemas.openxmlformats.org/officeDocument/2006/relationships/tags" Target="../tags/tag163.xml"/><Relationship Id="rId114" Type="http://schemas.openxmlformats.org/officeDocument/2006/relationships/image" Target="../media/image170.svg"/><Relationship Id="rId113" Type="http://schemas.openxmlformats.org/officeDocument/2006/relationships/image" Target="../media/image169.png"/><Relationship Id="rId112" Type="http://schemas.openxmlformats.org/officeDocument/2006/relationships/tags" Target="../tags/tag162.xml"/><Relationship Id="rId111" Type="http://schemas.openxmlformats.org/officeDocument/2006/relationships/image" Target="../media/image168.svg"/><Relationship Id="rId110" Type="http://schemas.openxmlformats.org/officeDocument/2006/relationships/image" Target="../media/image167.png"/><Relationship Id="rId11" Type="http://schemas.openxmlformats.org/officeDocument/2006/relationships/image" Target="../media/image120.svg"/><Relationship Id="rId109" Type="http://schemas.openxmlformats.org/officeDocument/2006/relationships/tags" Target="../tags/tag161.xml"/><Relationship Id="rId108" Type="http://schemas.openxmlformats.org/officeDocument/2006/relationships/tags" Target="../tags/tag160.xml"/><Relationship Id="rId107" Type="http://schemas.openxmlformats.org/officeDocument/2006/relationships/tags" Target="../tags/tag159.xml"/><Relationship Id="rId106" Type="http://schemas.openxmlformats.org/officeDocument/2006/relationships/tags" Target="../tags/tag158.xml"/><Relationship Id="rId105" Type="http://schemas.openxmlformats.org/officeDocument/2006/relationships/tags" Target="../tags/tag157.xml"/><Relationship Id="rId104" Type="http://schemas.openxmlformats.org/officeDocument/2006/relationships/tags" Target="../tags/tag156.xml"/><Relationship Id="rId103" Type="http://schemas.openxmlformats.org/officeDocument/2006/relationships/tags" Target="../tags/tag155.xml"/><Relationship Id="rId102" Type="http://schemas.openxmlformats.org/officeDocument/2006/relationships/tags" Target="../tags/tag154.xml"/><Relationship Id="rId101" Type="http://schemas.openxmlformats.org/officeDocument/2006/relationships/tags" Target="../tags/tag153.xml"/><Relationship Id="rId100" Type="http://schemas.openxmlformats.org/officeDocument/2006/relationships/tags" Target="../tags/tag152.xml"/><Relationship Id="rId10" Type="http://schemas.openxmlformats.org/officeDocument/2006/relationships/image" Target="../media/image119.png"/><Relationship Id="rId1" Type="http://schemas.openxmlformats.org/officeDocument/2006/relationships/tags" Target="../tags/tag10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1.png"/><Relationship Id="rId8" Type="http://schemas.openxmlformats.org/officeDocument/2006/relationships/image" Target="../media/image180.png"/><Relationship Id="rId7" Type="http://schemas.openxmlformats.org/officeDocument/2006/relationships/image" Target="../media/image179.png"/><Relationship Id="rId6" Type="http://schemas.openxmlformats.org/officeDocument/2006/relationships/image" Target="../media/image178.png"/><Relationship Id="rId5" Type="http://schemas.openxmlformats.org/officeDocument/2006/relationships/image" Target="../media/image177.png"/><Relationship Id="rId4" Type="http://schemas.openxmlformats.org/officeDocument/2006/relationships/image" Target="../media/image176.png"/><Relationship Id="rId31" Type="http://schemas.openxmlformats.org/officeDocument/2006/relationships/slideLayout" Target="../slideLayouts/slideLayout6.xml"/><Relationship Id="rId30" Type="http://schemas.openxmlformats.org/officeDocument/2006/relationships/tags" Target="../tags/tag179.xml"/><Relationship Id="rId3" Type="http://schemas.openxmlformats.org/officeDocument/2006/relationships/image" Target="../media/image175.png"/><Relationship Id="rId29" Type="http://schemas.openxmlformats.org/officeDocument/2006/relationships/tags" Target="../tags/tag178.xml"/><Relationship Id="rId28" Type="http://schemas.openxmlformats.org/officeDocument/2006/relationships/tags" Target="../tags/tag177.xml"/><Relationship Id="rId27" Type="http://schemas.openxmlformats.org/officeDocument/2006/relationships/tags" Target="../tags/tag176.xml"/><Relationship Id="rId26" Type="http://schemas.openxmlformats.org/officeDocument/2006/relationships/tags" Target="../tags/tag175.xml"/><Relationship Id="rId25" Type="http://schemas.openxmlformats.org/officeDocument/2006/relationships/tags" Target="../tags/tag174.xml"/><Relationship Id="rId24" Type="http://schemas.openxmlformats.org/officeDocument/2006/relationships/tags" Target="../tags/tag173.xml"/><Relationship Id="rId23" Type="http://schemas.openxmlformats.org/officeDocument/2006/relationships/tags" Target="../tags/tag172.xml"/><Relationship Id="rId22" Type="http://schemas.openxmlformats.org/officeDocument/2006/relationships/tags" Target="../tags/tag171.xml"/><Relationship Id="rId21" Type="http://schemas.openxmlformats.org/officeDocument/2006/relationships/tags" Target="../tags/tag170.xml"/><Relationship Id="rId20" Type="http://schemas.openxmlformats.org/officeDocument/2006/relationships/tags" Target="../tags/tag169.xml"/><Relationship Id="rId2" Type="http://schemas.openxmlformats.org/officeDocument/2006/relationships/tags" Target="../tags/tag166.xml"/><Relationship Id="rId19" Type="http://schemas.openxmlformats.org/officeDocument/2006/relationships/tags" Target="../tags/tag168.xml"/><Relationship Id="rId18" Type="http://schemas.openxmlformats.org/officeDocument/2006/relationships/tags" Target="../tags/tag167.xml"/><Relationship Id="rId17" Type="http://schemas.openxmlformats.org/officeDocument/2006/relationships/image" Target="../media/image189.png"/><Relationship Id="rId16" Type="http://schemas.openxmlformats.org/officeDocument/2006/relationships/image" Target="../media/image188.png"/><Relationship Id="rId15" Type="http://schemas.openxmlformats.org/officeDocument/2006/relationships/image" Target="../media/image187.png"/><Relationship Id="rId14" Type="http://schemas.openxmlformats.org/officeDocument/2006/relationships/image" Target="../media/image186.png"/><Relationship Id="rId13" Type="http://schemas.openxmlformats.org/officeDocument/2006/relationships/image" Target="../media/image185.png"/><Relationship Id="rId12" Type="http://schemas.openxmlformats.org/officeDocument/2006/relationships/image" Target="../media/image184.png"/><Relationship Id="rId11" Type="http://schemas.openxmlformats.org/officeDocument/2006/relationships/image" Target="../media/image183.png"/><Relationship Id="rId10" Type="http://schemas.openxmlformats.org/officeDocument/2006/relationships/image" Target="../media/image182.png"/><Relationship Id="rId1" Type="http://schemas.openxmlformats.org/officeDocument/2006/relationships/tags" Target="../tags/tag165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tags" Target="../tags/tag185.xml"/><Relationship Id="rId5" Type="http://schemas.openxmlformats.org/officeDocument/2006/relationships/tags" Target="../tags/tag184.xml"/><Relationship Id="rId4" Type="http://schemas.openxmlformats.org/officeDocument/2006/relationships/tags" Target="../tags/tag183.xml"/><Relationship Id="rId3" Type="http://schemas.openxmlformats.org/officeDocument/2006/relationships/tags" Target="../tags/tag182.xml"/><Relationship Id="rId20" Type="http://schemas.openxmlformats.org/officeDocument/2006/relationships/slideLayout" Target="../slideLayouts/slideLayout3.xml"/><Relationship Id="rId2" Type="http://schemas.openxmlformats.org/officeDocument/2006/relationships/tags" Target="../tags/tag181.xml"/><Relationship Id="rId19" Type="http://schemas.openxmlformats.org/officeDocument/2006/relationships/image" Target="../media/image193.png"/><Relationship Id="rId18" Type="http://schemas.openxmlformats.org/officeDocument/2006/relationships/image" Target="../media/image192.png"/><Relationship Id="rId17" Type="http://schemas.openxmlformats.org/officeDocument/2006/relationships/image" Target="../media/image191.png"/><Relationship Id="rId16" Type="http://schemas.openxmlformats.org/officeDocument/2006/relationships/image" Target="../media/image190.png"/><Relationship Id="rId15" Type="http://schemas.openxmlformats.org/officeDocument/2006/relationships/tags" Target="../tags/tag194.xml"/><Relationship Id="rId14" Type="http://schemas.openxmlformats.org/officeDocument/2006/relationships/tags" Target="../tags/tag193.xml"/><Relationship Id="rId13" Type="http://schemas.openxmlformats.org/officeDocument/2006/relationships/tags" Target="../tags/tag192.xml"/><Relationship Id="rId12" Type="http://schemas.openxmlformats.org/officeDocument/2006/relationships/tags" Target="../tags/tag191.xml"/><Relationship Id="rId11" Type="http://schemas.openxmlformats.org/officeDocument/2006/relationships/tags" Target="../tags/tag190.xml"/><Relationship Id="rId10" Type="http://schemas.openxmlformats.org/officeDocument/2006/relationships/tags" Target="../tags/tag189.xml"/><Relationship Id="rId1" Type="http://schemas.openxmlformats.org/officeDocument/2006/relationships/tags" Target="../tags/tag18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4"/>
          <p:cNvSpPr txBox="1"/>
          <p:nvPr/>
        </p:nvSpPr>
        <p:spPr>
          <a:xfrm>
            <a:off x="685165" y="2116455"/>
            <a:ext cx="10085070" cy="70675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ts val="9000"/>
              </a:lnSpc>
              <a:spcBef>
                <a:spcPts val="1000"/>
              </a:spcBef>
              <a:buFont typeface="Arial" panose="020B0604020202090204" pitchFamily="34" charset="0"/>
              <a:buNone/>
              <a:defRPr lang="zh-CN" altLang="en-US" sz="8000" b="1" i="0" kern="1200" dirty="0">
                <a:solidFill>
                  <a:srgbClr val="00CCD7"/>
                </a:solidFill>
                <a:latin typeface="微软雅黑" panose="020B0802040204020203" charset="-122"/>
                <a:ea typeface="微软雅黑" panose="020B0802040204020203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b="0" i="0" kern="1200">
                <a:solidFill>
                  <a:schemeClr val="tx1"/>
                </a:solidFill>
                <a:latin typeface="Source Han Sans CN Normal" panose="020B0A00000000000000" pitchFamily="34" charset="-128"/>
                <a:ea typeface="Source Han Sans CN Normal" panose="020B0A00000000000000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b="0" i="0" kern="1200">
                <a:solidFill>
                  <a:schemeClr val="tx1"/>
                </a:solidFill>
                <a:latin typeface="Source Han Sans CN Normal" panose="020B0A00000000000000" pitchFamily="34" charset="-128"/>
                <a:ea typeface="Source Han Sans CN Normal" panose="020B0A00000000000000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Source Han Sans CN Normal" panose="020B0A00000000000000" pitchFamily="34" charset="-128"/>
                <a:ea typeface="Source Han Sans CN Normal" panose="020B0A00000000000000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Source Han Sans CN Normal" panose="020B0A00000000000000" pitchFamily="34" charset="-128"/>
                <a:ea typeface="Source Han Sans CN Normal" panose="020B0A00000000000000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kumimoji="1" lang="zh-CN" altLang="en-US" sz="4000" b="0" kern="0" dirty="0">
                <a:solidFill>
                  <a:srgbClr val="6246E8"/>
                </a:solidFill>
                <a:latin typeface="Microsoft YaHei Bold" panose="020B0802040204020203" charset="-122"/>
                <a:ea typeface="Microsoft YaHei Bold" panose="020B0802040204020203" charset="-122"/>
                <a:cs typeface="+mn-ea"/>
                <a:sym typeface="微软雅黑" panose="020B0802040204020203" charset="-122"/>
              </a:rPr>
              <a:t>轻帆云</a:t>
            </a:r>
            <a:r>
              <a:rPr kumimoji="1" lang="en-US" altLang="zh-CN" sz="4000" b="0" kern="0" dirty="0">
                <a:solidFill>
                  <a:srgbClr val="6246E8"/>
                </a:solidFill>
                <a:latin typeface="Microsoft YaHei Bold" panose="020B0802040204020203" charset="-122"/>
                <a:ea typeface="Microsoft YaHei Bold" panose="020B0802040204020203" charset="-122"/>
                <a:cs typeface="+mn-ea"/>
                <a:sym typeface="微软雅黑" panose="020B0802040204020203" charset="-122"/>
              </a:rPr>
              <a:t> AI </a:t>
            </a:r>
            <a:r>
              <a:rPr kumimoji="1" sz="4000" b="0" kern="0" dirty="0">
                <a:solidFill>
                  <a:srgbClr val="6246E8"/>
                </a:solidFill>
                <a:latin typeface="Microsoft YaHei Bold" panose="020B0802040204020203" charset="-122"/>
                <a:ea typeface="Microsoft YaHei Bold" panose="020B0802040204020203" charset="-122"/>
                <a:cs typeface="+mn-ea"/>
                <a:sym typeface="微软雅黑" panose="020B0802040204020203" charset="-122"/>
              </a:rPr>
              <a:t>智能</a:t>
            </a:r>
            <a:r>
              <a:rPr kumimoji="1" lang="zh-CN" altLang="en-US" sz="4000" b="0" kern="0" dirty="0">
                <a:solidFill>
                  <a:srgbClr val="6246E8"/>
                </a:solidFill>
                <a:latin typeface="Microsoft YaHei Bold" panose="020B0802040204020203" charset="-122"/>
                <a:ea typeface="Microsoft YaHei Bold" panose="020B0802040204020203" charset="-122"/>
                <a:cs typeface="+mn-ea"/>
                <a:sym typeface="微软雅黑" panose="020B0802040204020203" charset="-122"/>
              </a:rPr>
              <a:t>·服务管理解决方案</a:t>
            </a:r>
            <a:endParaRPr kumimoji="1" lang="zh-CN" altLang="en-US" sz="4000" b="0" kern="0" dirty="0">
              <a:solidFill>
                <a:srgbClr val="6246E8"/>
              </a:solidFill>
              <a:latin typeface="Microsoft YaHei Bold" panose="020B0802040204020203" charset="-122"/>
              <a:ea typeface="Microsoft YaHei Bold" panose="020B0802040204020203" charset="-122"/>
              <a:cs typeface="+mn-ea"/>
              <a:sym typeface="微软雅黑" panose="020B0802040204020203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5485" y="4272280"/>
            <a:ext cx="6954520" cy="36830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p>
            <a:r>
              <a:rPr lang="en-US" altLang="zh-CN">
                <a:solidFill>
                  <a:schemeClr val="tx1"/>
                </a:solidFill>
                <a:latin typeface="Microsoft YaHei" panose="020B0802040204020203" charset="-122"/>
                <a:ea typeface="Microsoft YaHei" panose="020B0802040204020203" charset="-122"/>
              </a:rPr>
              <a:t>AI </a:t>
            </a:r>
            <a:r>
              <a:rPr lang="zh-CN" altLang="en-US">
                <a:solidFill>
                  <a:schemeClr val="tx1"/>
                </a:solidFill>
                <a:latin typeface="Microsoft YaHei" panose="020B0802040204020203" charset="-122"/>
                <a:ea typeface="Microsoft YaHei" panose="020B0802040204020203" charset="-122"/>
              </a:rPr>
              <a:t>驱动 | 流程闭环 | 数据底座 | 资产管控</a:t>
            </a:r>
            <a:r>
              <a:rPr lang="en-US" altLang="zh-CN">
                <a:solidFill>
                  <a:schemeClr val="tx1"/>
                </a:solidFill>
                <a:latin typeface="Microsoft YaHei" panose="020B0802040204020203" charset="-122"/>
                <a:ea typeface="Microsoft YaHei" panose="020B0802040204020203" charset="-122"/>
              </a:rPr>
              <a:t>｜</a:t>
            </a:r>
            <a:r>
              <a:rPr lang="zh-CN" altLang="en-US">
                <a:solidFill>
                  <a:schemeClr val="tx1"/>
                </a:solidFill>
                <a:latin typeface="Microsoft YaHei" panose="020B0802040204020203" charset="-122"/>
                <a:ea typeface="Microsoft YaHei" panose="020B0802040204020203" charset="-122"/>
              </a:rPr>
              <a:t>知识</a:t>
            </a:r>
            <a:r>
              <a:rPr lang="zh-CN" altLang="en-US">
                <a:solidFill>
                  <a:schemeClr val="tx1"/>
                </a:solidFill>
                <a:latin typeface="Microsoft YaHei" panose="020B0802040204020203" charset="-122"/>
                <a:ea typeface="Microsoft YaHei" panose="020B0802040204020203" charset="-122"/>
              </a:rPr>
              <a:t>赋能</a:t>
            </a:r>
            <a:endParaRPr lang="zh-CN" altLang="en-US">
              <a:solidFill>
                <a:schemeClr val="tx1"/>
              </a:solidFill>
              <a:latin typeface="Microsoft YaHei" panose="020B0802040204020203" charset="-122"/>
              <a:ea typeface="Microsoft YaHei" panose="020B0802040204020203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5485" y="3091180"/>
            <a:ext cx="854329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>
                <a:latin typeface="Microsoft YaHei" panose="020B0802040204020203" charset="-122"/>
                <a:ea typeface="Microsoft YaHei" panose="020B0802040204020203" charset="-122"/>
                <a:sym typeface="+mn-ea"/>
              </a:rPr>
              <a:t>ITSM · CMDB · ITAM 三位一体，AI驱动智能运维新范式</a:t>
            </a:r>
            <a:endParaRPr lang="zh-CN" altLang="en-US" sz="2200">
              <a:latin typeface="Microsoft YaHei" panose="020B0802040204020203" charset="-122"/>
              <a:ea typeface="Microsoft YaHei" panose="020B0802040204020203" charset="-122"/>
              <a:sym typeface="+mn-ea"/>
            </a:endParaRPr>
          </a:p>
        </p:txBody>
      </p:sp>
      <p:cxnSp>
        <p:nvCxnSpPr>
          <p:cNvPr id="47" name="Straight Connector 4"/>
          <p:cNvCxnSpPr/>
          <p:nvPr/>
        </p:nvCxnSpPr>
        <p:spPr>
          <a:xfrm flipH="1">
            <a:off x="802005" y="3925570"/>
            <a:ext cx="1440000" cy="0"/>
          </a:xfrm>
          <a:prstGeom prst="line">
            <a:avLst/>
          </a:prstGeom>
          <a:ln w="28575">
            <a:solidFill>
              <a:srgbClr val="6246E8">
                <a:alpha val="34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0" name="矩形 379"/>
          <p:cNvSpPr/>
          <p:nvPr>
            <p:custDataLst>
              <p:tags r:id="rId1"/>
            </p:custDataLst>
          </p:nvPr>
        </p:nvSpPr>
        <p:spPr>
          <a:xfrm>
            <a:off x="0" y="4705350"/>
            <a:ext cx="12192000" cy="2152015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0345" y="155575"/>
            <a:ext cx="11260455" cy="706755"/>
            <a:chOff x="347" y="245"/>
            <a:chExt cx="17733" cy="1113"/>
          </a:xfrm>
        </p:grpSpPr>
        <p:sp>
          <p:nvSpPr>
            <p:cNvPr id="8" name="文本框 7"/>
            <p:cNvSpPr txBox="1"/>
            <p:nvPr>
              <p:custDataLst>
                <p:tags r:id="rId2"/>
              </p:custDataLst>
            </p:nvPr>
          </p:nvSpPr>
          <p:spPr>
            <a:xfrm>
              <a:off x="347" y="245"/>
              <a:ext cx="17733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r>
                <a:rPr lang="zh-CN" altLang="en-US" sz="2000" b="1" dirty="0">
                  <a:solidFill>
                    <a:srgbClr val="6246E8"/>
                  </a:solidFill>
                  <a:latin typeface="微软雅黑" panose="020B0802040204020203" charset="-122"/>
                  <a:ea typeface="微软雅黑" panose="020B0802040204020203" charset="-122"/>
                </a:rPr>
                <a:t>企业 </a:t>
              </a:r>
              <a:r>
                <a:rPr lang="en-US" altLang="zh-CN" sz="2000" b="1" dirty="0">
                  <a:solidFill>
                    <a:srgbClr val="6246E8"/>
                  </a:solidFill>
                  <a:latin typeface="微软雅黑" panose="020B0802040204020203" charset="-122"/>
                  <a:ea typeface="微软雅黑" panose="020B0802040204020203" charset="-122"/>
                </a:rPr>
                <a:t>IT </a:t>
              </a:r>
              <a:r>
                <a:rPr lang="zh-CN" altLang="en-US" sz="2000" b="1" dirty="0">
                  <a:solidFill>
                    <a:srgbClr val="6246E8"/>
                  </a:solidFill>
                  <a:latin typeface="微软雅黑" panose="020B0802040204020203" charset="-122"/>
                  <a:ea typeface="微软雅黑" panose="020B0802040204020203" charset="-122"/>
                </a:rPr>
                <a:t>管理正面临系统性瓶颈</a:t>
              </a:r>
              <a:endParaRPr lang="zh-CN" altLang="en-US" sz="2000" b="1" dirty="0">
                <a:solidFill>
                  <a:srgbClr val="6246E8"/>
                </a:solidFill>
                <a:latin typeface="微软雅黑" panose="020B0802040204020203" charset="-122"/>
                <a:ea typeface="微软雅黑" panose="020B0802040204020203" charset="-122"/>
              </a:endParaRPr>
            </a:p>
            <a:p>
              <a:endParaRPr lang="zh-CN" altLang="en-US" sz="2000" b="1" dirty="0">
                <a:solidFill>
                  <a:srgbClr val="6246E8"/>
                </a:solidFill>
                <a:latin typeface="微软雅黑" panose="020B0802040204020203" charset="-122"/>
                <a:ea typeface="微软雅黑" panose="020B0802040204020203" charset="-122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3"/>
              </p:custDataLst>
            </p:nvPr>
          </p:nvSpPr>
          <p:spPr>
            <a:xfrm>
              <a:off x="347" y="722"/>
              <a:ext cx="15228" cy="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从效率到质量，传统运维模式正面临系统性瓶颈</a:t>
              </a:r>
              <a:endParaRPr kumimoji="0" lang="zh-CN" altLang="en-US" sz="1400" b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flipH="1">
              <a:off x="347" y="325"/>
              <a:ext cx="57" cy="791"/>
            </a:xfrm>
            <a:prstGeom prst="rect">
              <a:avLst/>
            </a:prstGeom>
            <a:solidFill>
              <a:srgbClr val="6246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145223" y="1301433"/>
            <a:ext cx="9413875" cy="4255770"/>
            <a:chOff x="2188" y="2050"/>
            <a:chExt cx="14825" cy="6702"/>
          </a:xfrm>
        </p:grpSpPr>
        <p:sp>
          <p:nvSpPr>
            <p:cNvPr id="2" name="图形 4"/>
            <p:cNvSpPr/>
            <p:nvPr>
              <p:custDataLst>
                <p:tags r:id="rId4"/>
              </p:custDataLst>
            </p:nvPr>
          </p:nvSpPr>
          <p:spPr>
            <a:xfrm>
              <a:off x="15164" y="2050"/>
              <a:ext cx="1488" cy="6701"/>
            </a:xfrm>
            <a:custGeom>
              <a:avLst/>
              <a:gdLst>
                <a:gd name="connsiteX0" fmla="*/ -259 w 944642"/>
                <a:gd name="connsiteY0" fmla="*/ 4255111 h 4255294"/>
                <a:gd name="connsiteX1" fmla="*/ 203548 w 944642"/>
                <a:gd name="connsiteY1" fmla="*/ 203623 h 4255294"/>
                <a:gd name="connsiteX2" fmla="*/ -259 w 944642"/>
                <a:gd name="connsiteY2" fmla="*/ -183 h 4255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4642" h="4255294">
                  <a:moveTo>
                    <a:pt x="-259" y="4255111"/>
                  </a:moveTo>
                  <a:cubicBezTo>
                    <a:pt x="1174812" y="3192606"/>
                    <a:pt x="1266062" y="1378694"/>
                    <a:pt x="203548" y="203623"/>
                  </a:cubicBezTo>
                  <a:cubicBezTo>
                    <a:pt x="139073" y="132319"/>
                    <a:pt x="71055" y="64291"/>
                    <a:pt x="-259" y="-183"/>
                  </a:cubicBezTo>
                </a:path>
              </a:pathLst>
            </a:custGeom>
            <a:noFill/>
            <a:ln w="15875" cap="flat">
              <a:solidFill>
                <a:srgbClr val="F2F0FD"/>
              </a:solidFill>
              <a:prstDash val="solid"/>
              <a:miter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3" name="图形 4"/>
            <p:cNvSpPr/>
            <p:nvPr>
              <p:custDataLst>
                <p:tags r:id="rId5"/>
              </p:custDataLst>
            </p:nvPr>
          </p:nvSpPr>
          <p:spPr>
            <a:xfrm flipH="1">
              <a:off x="2638" y="2051"/>
              <a:ext cx="1488" cy="6701"/>
            </a:xfrm>
            <a:custGeom>
              <a:avLst/>
              <a:gdLst>
                <a:gd name="connsiteX0" fmla="*/ -259 w 944642"/>
                <a:gd name="connsiteY0" fmla="*/ 4255111 h 4255294"/>
                <a:gd name="connsiteX1" fmla="*/ 203548 w 944642"/>
                <a:gd name="connsiteY1" fmla="*/ 203623 h 4255294"/>
                <a:gd name="connsiteX2" fmla="*/ -259 w 944642"/>
                <a:gd name="connsiteY2" fmla="*/ -183 h 4255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44642" h="4255294">
                  <a:moveTo>
                    <a:pt x="-259" y="4255111"/>
                  </a:moveTo>
                  <a:cubicBezTo>
                    <a:pt x="1174812" y="3192606"/>
                    <a:pt x="1266062" y="1378694"/>
                    <a:pt x="203548" y="203623"/>
                  </a:cubicBezTo>
                  <a:cubicBezTo>
                    <a:pt x="139073" y="132319"/>
                    <a:pt x="71055" y="64291"/>
                    <a:pt x="-259" y="-183"/>
                  </a:cubicBezTo>
                </a:path>
              </a:pathLst>
            </a:custGeom>
            <a:noFill/>
            <a:ln w="15875" cap="flat">
              <a:solidFill>
                <a:srgbClr val="F2F0FD"/>
              </a:solidFill>
              <a:prstDash val="solid"/>
              <a:miter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l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" name="椭圆 4"/>
            <p:cNvSpPr/>
            <p:nvPr>
              <p:custDataLst>
                <p:tags r:id="rId6"/>
              </p:custDataLst>
            </p:nvPr>
          </p:nvSpPr>
          <p:spPr>
            <a:xfrm>
              <a:off x="2188" y="4919"/>
              <a:ext cx="960" cy="960"/>
            </a:xfrm>
            <a:prstGeom prst="ellipse">
              <a:avLst/>
            </a:prstGeom>
            <a:solidFill>
              <a:srgbClr val="1759FF"/>
            </a:solidFill>
            <a:ln w="12700">
              <a:gradFill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/>
                  </a:gs>
                </a:gsLst>
                <a:lin ang="1596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396240" rIns="71755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lvl="0" algn="ctr">
                <a:buClrTx/>
                <a:buSzTx/>
                <a:buFontTx/>
              </a:pPr>
              <a:endParaRPr lang="zh-CN" altLang="en-US" b="1" spc="130" dirty="0">
                <a:solidFill>
                  <a:schemeClr val="bg1"/>
                </a:solidFill>
                <a:uFillTx/>
                <a:latin typeface="+中文标题" charset="0"/>
                <a:ea typeface="+mj-ea"/>
                <a:cs typeface="+mj-ea"/>
                <a:sym typeface="+mn-ea"/>
              </a:endParaRPr>
            </a:p>
          </p:txBody>
        </p:sp>
        <p:pic>
          <p:nvPicPr>
            <p:cNvPr id="36" name="图片 19" descr="/Users/liuzhuzi/Downloads/故障 (1).svg故障 (1)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2413" y="5144"/>
              <a:ext cx="510" cy="510"/>
            </a:xfrm>
            <a:prstGeom prst="rect">
              <a:avLst/>
            </a:prstGeom>
            <a:effectLst/>
          </p:spPr>
        </p:pic>
        <p:sp>
          <p:nvSpPr>
            <p:cNvPr id="7" name="矩形 6"/>
            <p:cNvSpPr/>
            <p:nvPr>
              <p:custDataLst>
                <p:tags r:id="rId10"/>
              </p:custDataLst>
            </p:nvPr>
          </p:nvSpPr>
          <p:spPr>
            <a:xfrm>
              <a:off x="3502" y="4264"/>
              <a:ext cx="3562" cy="1101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no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spc="300" dirty="0">
                  <a:solidFill>
                    <a:srgbClr val="1759FF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  <a:sym typeface="+mn-ea"/>
                </a:rPr>
                <a:t>数据孤岛林立</a:t>
              </a:r>
              <a:endParaRPr lang="zh-CN" altLang="en-US" b="1" spc="300" dirty="0">
                <a:solidFill>
                  <a:srgbClr val="1759FF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Microsoft YaHei Semibold" panose="020B0802040204020203" charset="-122"/>
                <a:sym typeface="+mn-ea"/>
              </a:endParaRPr>
            </a:p>
          </p:txBody>
        </p:sp>
        <p:sp>
          <p:nvSpPr>
            <p:cNvPr id="10" name="矩形 9"/>
            <p:cNvSpPr/>
            <p:nvPr>
              <p:custDataLst>
                <p:tags r:id="rId11"/>
              </p:custDataLst>
            </p:nvPr>
          </p:nvSpPr>
          <p:spPr>
            <a:xfrm>
              <a:off x="3502" y="5429"/>
              <a:ext cx="4039" cy="91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lstStyle/>
            <a:p>
              <a:pPr marL="285750" lvl="0" indent="-28575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90204" pitchFamily="34" charset="0"/>
                <a:buChar char="•"/>
              </a:pPr>
              <a:r>
                <a:rPr lang="zh-CN" altLang="en-US" sz="14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CMDB数据不准、系统间割裂</a:t>
              </a:r>
              <a:endParaRPr lang="zh-CN" altLang="en-US" sz="14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  <a:p>
              <a:pPr marL="285750" lvl="0" indent="-28575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90204" pitchFamily="34" charset="0"/>
                <a:buChar char="•"/>
              </a:pPr>
              <a:r>
                <a:rPr lang="zh-CN" altLang="en-US" sz="14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缺乏全局视角，决策无依据</a:t>
              </a:r>
              <a:endParaRPr lang="zh-CN" altLang="en-US" sz="14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12"/>
              </p:custDataLst>
            </p:nvPr>
          </p:nvSpPr>
          <p:spPr>
            <a:xfrm>
              <a:off x="2702" y="2807"/>
              <a:ext cx="960" cy="960"/>
            </a:xfrm>
            <a:prstGeom prst="ellipse">
              <a:avLst/>
            </a:prstGeom>
            <a:solidFill>
              <a:srgbClr val="1759FF"/>
            </a:solidFill>
            <a:ln w="12700">
              <a:gradFill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/>
                  </a:gs>
                </a:gsLst>
                <a:lin ang="1596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396240" rIns="71755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lvl="0" algn="ctr">
                <a:buClrTx/>
                <a:buSzTx/>
                <a:buFontTx/>
              </a:pPr>
              <a:endParaRPr lang="zh-CN" altLang="en-US" b="1" spc="130" dirty="0">
                <a:solidFill>
                  <a:schemeClr val="bg1"/>
                </a:solidFill>
                <a:uFillTx/>
                <a:latin typeface="+中文标题" charset="0"/>
                <a:ea typeface="+mj-ea"/>
                <a:cs typeface="+mj-ea"/>
                <a:sym typeface="+mn-ea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13"/>
              </p:custDataLst>
            </p:nvPr>
          </p:nvSpPr>
          <p:spPr>
            <a:xfrm>
              <a:off x="4038" y="2152"/>
              <a:ext cx="3399" cy="1101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noAutofit/>
            </a:bodyPr>
            <a:lstStyle/>
            <a:p>
              <a:pPr algn="l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kern="0" spc="300" dirty="0">
                  <a:solidFill>
                    <a:srgbClr val="1759FF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  <a:sym typeface="+mn-ea"/>
                </a:rPr>
                <a:t>知识散落流失</a:t>
              </a:r>
              <a:endParaRPr lang="zh-CN" altLang="en-US" b="1" kern="0" spc="300" dirty="0">
                <a:solidFill>
                  <a:srgbClr val="1759FF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Microsoft YaHei Semibold" panose="020B0802040204020203" charset="-122"/>
                <a:sym typeface="+mn-ea"/>
              </a:endParaRPr>
            </a:p>
          </p:txBody>
        </p:sp>
        <p:sp>
          <p:nvSpPr>
            <p:cNvPr id="16" name="矩形 15"/>
            <p:cNvSpPr/>
            <p:nvPr>
              <p:custDataLst>
                <p:tags r:id="rId14"/>
              </p:custDataLst>
            </p:nvPr>
          </p:nvSpPr>
          <p:spPr>
            <a:xfrm>
              <a:off x="4036" y="3317"/>
              <a:ext cx="4039" cy="91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lstStyle/>
            <a:p>
              <a:pPr marL="285750" indent="-285750" algn="l" fontAlgn="auto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90204" pitchFamily="34" charset="0"/>
                <a:buChar char="•"/>
              </a:pPr>
              <a:r>
                <a:rPr lang="zh-CN" altLang="en-US" sz="14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经验依赖个人，知识碎片化</a:t>
              </a:r>
              <a:endParaRPr lang="zh-CN" altLang="en-US" sz="14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  <a:p>
              <a:pPr marL="285750" indent="-285750" algn="l" fontAlgn="auto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90204" pitchFamily="34" charset="0"/>
                <a:buChar char="•"/>
              </a:pPr>
              <a:r>
                <a:rPr lang="zh-CN" altLang="en-US" sz="14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沉淀复用难，新人上手慢</a:t>
              </a:r>
              <a:endParaRPr lang="zh-CN" altLang="en-US" sz="14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5"/>
              </p:custDataLst>
            </p:nvPr>
          </p:nvSpPr>
          <p:spPr>
            <a:xfrm>
              <a:off x="2702" y="7031"/>
              <a:ext cx="960" cy="960"/>
            </a:xfrm>
            <a:prstGeom prst="ellipse">
              <a:avLst/>
            </a:prstGeom>
            <a:solidFill>
              <a:srgbClr val="1759FF"/>
            </a:solidFill>
            <a:ln w="12700">
              <a:gradFill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/>
                  </a:gs>
                </a:gsLst>
                <a:lin ang="1596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396240" rIns="71755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lvl="0" algn="ctr">
                <a:buClrTx/>
                <a:buSzTx/>
                <a:buFontTx/>
              </a:pPr>
              <a:endParaRPr lang="zh-CN" altLang="en-US" b="1" spc="130" dirty="0">
                <a:solidFill>
                  <a:srgbClr val="1759FF"/>
                </a:solidFill>
                <a:uFillTx/>
                <a:latin typeface="+中文标题" charset="0"/>
                <a:ea typeface="+mj-ea"/>
                <a:cs typeface="+mj-ea"/>
                <a:sym typeface="+mn-ea"/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16"/>
              </p:custDataLst>
            </p:nvPr>
          </p:nvSpPr>
          <p:spPr>
            <a:xfrm>
              <a:off x="4038" y="6376"/>
              <a:ext cx="3685" cy="1101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noAutofit/>
            </a:bodyPr>
            <a:lstStyle/>
            <a:p>
              <a:pPr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spc="300" dirty="0">
                  <a:solidFill>
                    <a:srgbClr val="1759FF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  <a:sym typeface="+mn-ea"/>
                </a:rPr>
                <a:t>服务效率低​</a:t>
              </a:r>
              <a:endParaRPr lang="zh-CN" altLang="en-US" b="1" spc="300" dirty="0">
                <a:solidFill>
                  <a:srgbClr val="1759FF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Microsoft YaHei Semibold" panose="020B0802040204020203" charset="-122"/>
                <a:sym typeface="+mn-ea"/>
              </a:endParaRPr>
            </a:p>
          </p:txBody>
        </p:sp>
        <p:sp>
          <p:nvSpPr>
            <p:cNvPr id="20" name="矩形 19"/>
            <p:cNvSpPr/>
            <p:nvPr>
              <p:custDataLst>
                <p:tags r:id="rId17"/>
              </p:custDataLst>
            </p:nvPr>
          </p:nvSpPr>
          <p:spPr>
            <a:xfrm>
              <a:off x="4038" y="7541"/>
              <a:ext cx="4336" cy="91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lstStyle/>
            <a:p>
              <a:pPr marL="285750" lvl="0" indent="-28575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90204" pitchFamily="34" charset="0"/>
                <a:buChar char="•"/>
              </a:pPr>
              <a:r>
                <a:rPr lang="zh-CN" altLang="en-US" sz="14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大量重复性请求占用人力</a:t>
              </a:r>
              <a:endParaRPr lang="zh-CN" altLang="en-US" sz="14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  <a:p>
              <a:pPr marL="285750" lvl="0" indent="-28575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90204" pitchFamily="34" charset="0"/>
                <a:buChar char="•"/>
              </a:pPr>
              <a:r>
                <a:rPr lang="zh-CN" altLang="en-US" sz="14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响应慢，用户满意度低</a:t>
              </a:r>
              <a:endParaRPr lang="zh-CN" altLang="en-US" sz="14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  <p:sp>
          <p:nvSpPr>
            <p:cNvPr id="18" name="椭圆 17"/>
            <p:cNvSpPr/>
            <p:nvPr>
              <p:custDataLst>
                <p:tags r:id="rId18"/>
              </p:custDataLst>
            </p:nvPr>
          </p:nvSpPr>
          <p:spPr>
            <a:xfrm>
              <a:off x="16053" y="5975"/>
              <a:ext cx="960" cy="960"/>
            </a:xfrm>
            <a:prstGeom prst="ellipse">
              <a:avLst/>
            </a:prstGeom>
            <a:solidFill>
              <a:srgbClr val="6265FB"/>
            </a:solidFill>
            <a:ln w="12700">
              <a:gradFill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/>
                  </a:gs>
                </a:gsLst>
                <a:lin ang="1596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396240" rIns="71755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lvl="0" algn="ctr">
                <a:buClrTx/>
                <a:buSzTx/>
                <a:buFontTx/>
              </a:pPr>
              <a:endParaRPr lang="zh-CN" altLang="en-US" b="1" spc="130" dirty="0">
                <a:solidFill>
                  <a:srgbClr val="6265FB"/>
                </a:solidFill>
                <a:uFillTx/>
                <a:latin typeface="+中文标题" charset="0"/>
                <a:ea typeface="+mj-ea"/>
                <a:cs typeface="+mj-ea"/>
                <a:sym typeface="+mn-ea"/>
              </a:endParaRPr>
            </a:p>
          </p:txBody>
        </p:sp>
        <p:sp>
          <p:nvSpPr>
            <p:cNvPr id="19" name="椭圆 18"/>
            <p:cNvSpPr/>
            <p:nvPr>
              <p:custDataLst>
                <p:tags r:id="rId19"/>
              </p:custDataLst>
            </p:nvPr>
          </p:nvSpPr>
          <p:spPr>
            <a:xfrm>
              <a:off x="16053" y="3863"/>
              <a:ext cx="960" cy="960"/>
            </a:xfrm>
            <a:prstGeom prst="ellipse">
              <a:avLst/>
            </a:prstGeom>
            <a:solidFill>
              <a:srgbClr val="6265FB"/>
            </a:solidFill>
            <a:ln w="12700">
              <a:gradFill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/>
                  </a:gs>
                </a:gsLst>
                <a:lin ang="1596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396240" rIns="71755" bIns="45720" numCol="1" spcCol="0" rtlCol="0" fromWordArt="0" anchor="ctr" anchorCtr="0" forceAA="0" compatLnSpc="1">
              <a:normAutofit fontScale="25000" lnSpcReduction="20000"/>
            </a:bodyPr>
            <a:lstStyle/>
            <a:p>
              <a:pPr lvl="0" algn="ctr">
                <a:buClrTx/>
                <a:buSzTx/>
                <a:buFontTx/>
              </a:pPr>
              <a:endParaRPr lang="zh-CN" altLang="en-US" b="1" spc="130" dirty="0">
                <a:solidFill>
                  <a:schemeClr val="bg1"/>
                </a:solidFill>
                <a:uFillTx/>
                <a:latin typeface="+中文标题" charset="0"/>
                <a:ea typeface="+mj-ea"/>
                <a:cs typeface="+mj-ea"/>
                <a:sym typeface="+mn-ea"/>
              </a:endParaRPr>
            </a:p>
          </p:txBody>
        </p:sp>
        <p:pic>
          <p:nvPicPr>
            <p:cNvPr id="32" name="图片 12" descr="/Users/liuzhuzi/Downloads/服务请求.svg服务请求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rcRect/>
            <a:stretch>
              <a:fillRect/>
            </a:stretch>
          </p:blipFill>
          <p:spPr>
            <a:xfrm>
              <a:off x="2955" y="3060"/>
              <a:ext cx="454" cy="454"/>
            </a:xfrm>
            <a:prstGeom prst="rect">
              <a:avLst/>
            </a:prstGeom>
          </p:spPr>
        </p:pic>
        <p:sp>
          <p:nvSpPr>
            <p:cNvPr id="21" name="矩形 20"/>
            <p:cNvSpPr/>
            <p:nvPr>
              <p:custDataLst>
                <p:tags r:id="rId23"/>
              </p:custDataLst>
            </p:nvPr>
          </p:nvSpPr>
          <p:spPr>
            <a:xfrm>
              <a:off x="12224" y="3203"/>
              <a:ext cx="3455" cy="1101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noAutofit/>
            </a:bodyPr>
            <a:lstStyle/>
            <a:p>
              <a:pPr algn="r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6265F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  <a:sym typeface="+mn-ea"/>
                </a:rPr>
                <a:t>流程固化僵硬</a:t>
              </a:r>
              <a:endParaRPr lang="zh-CN" altLang="en-US" b="1" dirty="0">
                <a:solidFill>
                  <a:srgbClr val="6265FB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Microsoft YaHei Semibold" panose="020B0802040204020203" charset="-122"/>
                <a:sym typeface="+mn-ea"/>
              </a:endParaRPr>
            </a:p>
          </p:txBody>
        </p:sp>
        <p:sp>
          <p:nvSpPr>
            <p:cNvPr id="22" name="矩形 21"/>
            <p:cNvSpPr/>
            <p:nvPr>
              <p:custDataLst>
                <p:tags r:id="rId24"/>
              </p:custDataLst>
            </p:nvPr>
          </p:nvSpPr>
          <p:spPr>
            <a:xfrm>
              <a:off x="11747" y="4368"/>
              <a:ext cx="3932" cy="91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lstStyle/>
            <a:p>
              <a:pPr marL="285750" lvl="0" indent="-28575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90204" pitchFamily="34" charset="0"/>
                <a:buChar char="•"/>
              </a:pPr>
              <a:r>
                <a:rPr lang="zh-CN" altLang="en-US" sz="14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流程变更困难，流转效率低</a:t>
              </a:r>
              <a:endParaRPr lang="zh-CN" altLang="en-US" sz="14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  <a:p>
              <a:pPr marL="285750" lvl="0" indent="-28575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90204" pitchFamily="34" charset="0"/>
                <a:buChar char="•"/>
              </a:pPr>
              <a:r>
                <a:rPr lang="zh-CN" altLang="en-US" sz="14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难以快速适配业务变化</a:t>
              </a:r>
              <a:endParaRPr lang="zh-CN" altLang="en-US" sz="14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  <a:p>
              <a:pPr marL="285750" lvl="0" indent="-28575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90204" pitchFamily="34" charset="0"/>
                <a:buChar char="•"/>
              </a:pPr>
              <a:endParaRPr lang="zh-CN" altLang="en-US" sz="14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  <p:sp>
          <p:nvSpPr>
            <p:cNvPr id="23" name="矩形 22"/>
            <p:cNvSpPr/>
            <p:nvPr>
              <p:custDataLst>
                <p:tags r:id="rId25"/>
              </p:custDataLst>
            </p:nvPr>
          </p:nvSpPr>
          <p:spPr>
            <a:xfrm>
              <a:off x="12226" y="5337"/>
              <a:ext cx="3453" cy="1101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noAutofit/>
            </a:bodyPr>
            <a:lstStyle/>
            <a:p>
              <a:pPr algn="r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6265F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  <a:sym typeface="+mn-ea"/>
                </a:rPr>
                <a:t>资产管理粗放</a:t>
              </a:r>
              <a:endParaRPr lang="zh-CN" altLang="en-US" b="1" dirty="0">
                <a:solidFill>
                  <a:srgbClr val="6265FB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Microsoft YaHei Semibold" panose="020B0802040204020203" charset="-122"/>
                <a:sym typeface="+mn-ea"/>
              </a:endParaRPr>
            </a:p>
          </p:txBody>
        </p:sp>
        <p:sp>
          <p:nvSpPr>
            <p:cNvPr id="28" name="矩形 27"/>
            <p:cNvSpPr/>
            <p:nvPr>
              <p:custDataLst>
                <p:tags r:id="rId26"/>
              </p:custDataLst>
            </p:nvPr>
          </p:nvSpPr>
          <p:spPr>
            <a:xfrm>
              <a:off x="11516" y="6502"/>
              <a:ext cx="4163" cy="91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lstStyle/>
            <a:p>
              <a:pPr marL="285750" lvl="0" indent="-28575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90204" pitchFamily="34" charset="0"/>
                <a:buChar char="•"/>
              </a:pPr>
              <a:r>
                <a:rPr lang="zh-CN" altLang="en-US" sz="14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资产台账不清、生命周期失控</a:t>
              </a:r>
              <a:endParaRPr lang="zh-CN" altLang="en-US" sz="14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  <a:p>
              <a:pPr marL="285750" lvl="0" indent="-28575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90204" pitchFamily="34" charset="0"/>
                <a:buChar char="•"/>
              </a:pPr>
              <a:r>
                <a:rPr lang="zh-CN" altLang="en-US" sz="14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闲置浪费严重，形成成本黑洞</a:t>
              </a:r>
              <a:endParaRPr lang="zh-CN" altLang="en-US" sz="14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  <a:p>
              <a:pPr marL="285750" lvl="0" indent="-285750" algn="l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90204" pitchFamily="34" charset="0"/>
                <a:buChar char="•"/>
              </a:pPr>
              <a:endParaRPr lang="zh-CN" altLang="en-US" sz="14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  <p:pic>
          <p:nvPicPr>
            <p:cNvPr id="35" name="图片 14" descr="/Users/liuzhuzi/Downloads/流程 (2).svg流程 (2)"/>
            <p:cNvPicPr>
              <a:picLocks noChangeAspect="1"/>
            </p:cNvPicPr>
            <p:nvPr>
              <p:custDataLst>
                <p:tags r:id="rId27"/>
              </p:custDataLst>
            </p:nvPr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rcRect/>
            <a:stretch>
              <a:fillRect/>
            </a:stretch>
          </p:blipFill>
          <p:spPr>
            <a:xfrm>
              <a:off x="16312" y="4122"/>
              <a:ext cx="454" cy="454"/>
            </a:xfrm>
            <a:prstGeom prst="rect">
              <a:avLst/>
            </a:prstGeom>
          </p:spPr>
        </p:pic>
        <p:pic>
          <p:nvPicPr>
            <p:cNvPr id="39" name="图片 5" descr="/Users/liuzhuzi/Downloads/154-分散.svg154-分散"/>
            <p:cNvPicPr>
              <a:picLocks noChangeAspect="1"/>
            </p:cNvPicPr>
            <p:nvPr>
              <p:custDataLst>
                <p:tags r:id="rId30"/>
              </p:custDataLst>
            </p:nvPr>
          </p:nvPicPr>
          <p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rcRect/>
            <a:stretch>
              <a:fillRect/>
            </a:stretch>
          </p:blipFill>
          <p:spPr>
            <a:xfrm>
              <a:off x="2955" y="7284"/>
              <a:ext cx="454" cy="454"/>
            </a:xfrm>
            <a:prstGeom prst="rect">
              <a:avLst/>
            </a:prstGeom>
          </p:spPr>
        </p:pic>
        <p:pic>
          <p:nvPicPr>
            <p:cNvPr id="38" name="图片 5" descr="/Users/liuzhuzi/Downloads/数据孤岛效应.svg数据孤岛效应"/>
            <p:cNvPicPr>
              <a:picLocks noChangeAspect="1"/>
            </p:cNvPicPr>
            <p:nvPr>
              <p:custDataLst>
                <p:tags r:id="rId33"/>
              </p:custDataLst>
            </p:nvPr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rcRect/>
            <a:stretch>
              <a:fillRect/>
            </a:stretch>
          </p:blipFill>
          <p:spPr>
            <a:xfrm>
              <a:off x="16292" y="6214"/>
              <a:ext cx="454" cy="454"/>
            </a:xfrm>
            <a:prstGeom prst="rect">
              <a:avLst/>
            </a:prstGeom>
          </p:spPr>
        </p:pic>
        <p:sp>
          <p:nvSpPr>
            <p:cNvPr id="17" name="椭圆 16"/>
            <p:cNvSpPr/>
            <p:nvPr>
              <p:custDataLst>
                <p:tags r:id="rId36"/>
              </p:custDataLst>
            </p:nvPr>
          </p:nvSpPr>
          <p:spPr>
            <a:xfrm>
              <a:off x="8075" y="3831"/>
              <a:ext cx="3138" cy="3138"/>
            </a:xfrm>
            <a:prstGeom prst="ellipse">
              <a:avLst/>
            </a:prstGeom>
            <a:solidFill>
              <a:srgbClr val="6246E8"/>
            </a:solidFill>
            <a:ln w="19050">
              <a:gradFill>
                <a:gsLst>
                  <a:gs pos="100000">
                    <a:srgbClr val="FFFFFF">
                      <a:alpha val="0"/>
                    </a:srgbClr>
                  </a:gs>
                  <a:gs pos="0">
                    <a:srgbClr val="FFFFFF"/>
                  </a:gs>
                </a:gsLst>
                <a:lin ang="162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b="1" dirty="0">
                  <a:solidFill>
                    <a:schemeClr val="lt1">
                      <a:lumMod val="100000"/>
                    </a:schemeClr>
                  </a:solidFill>
                  <a:latin typeface="+mn-ea"/>
                  <a:cs typeface="+mn-ea"/>
                  <a:sym typeface="+mn-ea"/>
                </a:rPr>
                <a:t>企业运维</a:t>
              </a:r>
              <a:endParaRPr lang="zh-CN" altLang="en-US" sz="2000" b="1" dirty="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endParaRPr>
            </a:p>
            <a:p>
              <a:pPr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b="1" dirty="0">
                  <a:solidFill>
                    <a:schemeClr val="lt1">
                      <a:lumMod val="100000"/>
                    </a:schemeClr>
                  </a:solidFill>
                  <a:latin typeface="+mn-ea"/>
                  <a:cs typeface="+mn-ea"/>
                  <a:sym typeface="+mn-ea"/>
                </a:rPr>
                <a:t>五大困境</a:t>
              </a:r>
              <a:endParaRPr lang="zh-CN" altLang="en-US" sz="2000" b="1" dirty="0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24" name="弧形 23"/>
            <p:cNvSpPr>
              <a:spLocks noChangeAspect="1"/>
            </p:cNvSpPr>
            <p:nvPr>
              <p:custDataLst>
                <p:tags r:id="rId37"/>
              </p:custDataLst>
            </p:nvPr>
          </p:nvSpPr>
          <p:spPr>
            <a:xfrm rot="20460000">
              <a:off x="7825" y="3625"/>
              <a:ext cx="3640" cy="3640"/>
            </a:xfrm>
            <a:prstGeom prst="arc">
              <a:avLst>
                <a:gd name="adj1" fmla="val 13075779"/>
                <a:gd name="adj2" fmla="val 0"/>
              </a:avLst>
            </a:prstGeom>
            <a:ln>
              <a:gradFill>
                <a:gsLst>
                  <a:gs pos="100000">
                    <a:srgbClr val="6246E8">
                      <a:alpha val="10000"/>
                    </a:srgbClr>
                  </a:gs>
                  <a:gs pos="0">
                    <a:srgbClr val="F2F0FD"/>
                  </a:gs>
                </a:gsLst>
                <a:lin ang="0" scaled="1"/>
              </a:gradFill>
              <a:headEnd type="oval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弧形 24"/>
            <p:cNvSpPr/>
            <p:nvPr>
              <p:custDataLst>
                <p:tags r:id="rId38"/>
              </p:custDataLst>
            </p:nvPr>
          </p:nvSpPr>
          <p:spPr>
            <a:xfrm rot="9660000">
              <a:off x="7825" y="3580"/>
              <a:ext cx="3640" cy="3640"/>
            </a:xfrm>
            <a:prstGeom prst="arc">
              <a:avLst>
                <a:gd name="adj1" fmla="val 13075779"/>
                <a:gd name="adj2" fmla="val 0"/>
              </a:avLst>
            </a:prstGeom>
            <a:ln>
              <a:gradFill>
                <a:gsLst>
                  <a:gs pos="100000">
                    <a:srgbClr val="6246E8">
                      <a:alpha val="10000"/>
                    </a:srgbClr>
                  </a:gs>
                  <a:gs pos="0">
                    <a:srgbClr val="F2F0FD"/>
                  </a:gs>
                </a:gsLst>
                <a:lin ang="0" scaled="1"/>
              </a:gradFill>
              <a:headEnd type="oval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Overflow="overflow" horzOverflow="overflow" vert="horz" wrap="square" tIns="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0" name="矩形 379"/>
          <p:cNvSpPr/>
          <p:nvPr>
            <p:custDataLst>
              <p:tags r:id="rId1"/>
            </p:custDataLst>
          </p:nvPr>
        </p:nvSpPr>
        <p:spPr>
          <a:xfrm>
            <a:off x="0" y="2362200"/>
            <a:ext cx="12192000" cy="4495165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0345" y="155575"/>
            <a:ext cx="11260455" cy="609600"/>
            <a:chOff x="347" y="245"/>
            <a:chExt cx="17733" cy="960"/>
          </a:xfrm>
        </p:grpSpPr>
        <p:sp>
          <p:nvSpPr>
            <p:cNvPr id="8" name="文本框 7"/>
            <p:cNvSpPr txBox="1"/>
            <p:nvPr>
              <p:custDataLst>
                <p:tags r:id="rId2"/>
              </p:custDataLst>
            </p:nvPr>
          </p:nvSpPr>
          <p:spPr>
            <a:xfrm>
              <a:off x="347" y="245"/>
              <a:ext cx="1773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r>
                <a:rPr lang="zh-CN" altLang="en-US" sz="2000" b="1" dirty="0">
                  <a:solidFill>
                    <a:srgbClr val="6246E8"/>
                  </a:solidFill>
                  <a:latin typeface="微软雅黑" panose="020B0802040204020203" charset="-122"/>
                  <a:ea typeface="微软雅黑" panose="020B0802040204020203" charset="-122"/>
                  <a:sym typeface="+mn-ea"/>
                </a:rPr>
                <a:t>三位一体，构建 AI 驱动的智能 IT 服务管理平台</a:t>
              </a:r>
              <a:endParaRPr lang="zh-CN" altLang="en-US" sz="2000" b="1" dirty="0">
                <a:solidFill>
                  <a:srgbClr val="6246E8"/>
                </a:solidFill>
                <a:latin typeface="微软雅黑" panose="020B0802040204020203" charset="-122"/>
                <a:ea typeface="微软雅黑" panose="020B0802040204020203" charset="-122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3"/>
              </p:custDataLst>
            </p:nvPr>
          </p:nvSpPr>
          <p:spPr>
            <a:xfrm>
              <a:off x="347" y="722"/>
              <a:ext cx="15228" cy="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ITSM</a:t>
              </a:r>
              <a:r>
                <a:rPr kumimoji="0" lang="zh-CN" altLang="en-US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流程驱动 + </a:t>
              </a:r>
              <a:r>
                <a:rPr kumimoji="0" lang="en-US" altLang="zh-CN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CMDB</a:t>
              </a:r>
              <a:r>
                <a:rPr kumimoji="0" lang="zh-CN" altLang="en-US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数据底座 + </a:t>
              </a:r>
              <a:r>
                <a:rPr kumimoji="0" lang="en-US" altLang="zh-CN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ITAM</a:t>
              </a:r>
              <a:r>
                <a:rPr kumimoji="0" lang="zh-CN" altLang="en-US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价值管控，</a:t>
              </a:r>
              <a:r>
                <a:rPr kumimoji="0" lang="en-US" altLang="zh-CN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AI</a:t>
              </a:r>
              <a:r>
                <a:rPr kumimoji="0" lang="zh-CN" altLang="en-US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贯穿全链路</a:t>
              </a:r>
              <a:endParaRPr kumimoji="0" lang="zh-CN" altLang="en-US" sz="1400" b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flipH="1">
              <a:off x="347" y="325"/>
              <a:ext cx="57" cy="791"/>
            </a:xfrm>
            <a:prstGeom prst="rect">
              <a:avLst/>
            </a:prstGeom>
            <a:solidFill>
              <a:srgbClr val="6246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" name="Shape 2"/>
          <p:cNvSpPr/>
          <p:nvPr/>
        </p:nvSpPr>
        <p:spPr>
          <a:xfrm>
            <a:off x="876000" y="1022985"/>
            <a:ext cx="10440000" cy="1019810"/>
          </a:xfrm>
          <a:prstGeom prst="rect">
            <a:avLst/>
          </a:prstGeom>
          <a:solidFill>
            <a:srgbClr val="EEF2FF"/>
          </a:solidFill>
          <a:ln w="12700">
            <a:solidFill>
              <a:srgbClr val="6246E8"/>
            </a:solidFill>
            <a:prstDash val="solid"/>
          </a:ln>
        </p:spPr>
      </p:sp>
      <p:grpSp>
        <p:nvGrpSpPr>
          <p:cNvPr id="82" name="组合 81"/>
          <p:cNvGrpSpPr/>
          <p:nvPr/>
        </p:nvGrpSpPr>
        <p:grpSpPr>
          <a:xfrm>
            <a:off x="5485130" y="1145540"/>
            <a:ext cx="1221740" cy="245110"/>
            <a:chOff x="8719" y="1804"/>
            <a:chExt cx="1924" cy="386"/>
          </a:xfrm>
        </p:grpSpPr>
        <p:pic>
          <p:nvPicPr>
            <p:cNvPr id="6" name="Image 1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19" y="1827"/>
              <a:ext cx="340" cy="340"/>
            </a:xfrm>
            <a:prstGeom prst="rect">
              <a:avLst/>
            </a:prstGeom>
          </p:spPr>
        </p:pic>
        <p:sp>
          <p:nvSpPr>
            <p:cNvPr id="7" name="Text 3"/>
            <p:cNvSpPr/>
            <p:nvPr/>
          </p:nvSpPr>
          <p:spPr>
            <a:xfrm>
              <a:off x="9269" y="1804"/>
              <a:ext cx="1374" cy="38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l">
                <a:buNone/>
              </a:pPr>
              <a:r>
                <a:rPr lang="en-US" sz="1600" b="1" dirty="0">
                  <a:solidFill>
                    <a:srgbClr val="2E1A47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rPr>
                <a:t>AI 能力层</a:t>
              </a:r>
              <a:endParaRPr lang="en-US" sz="1600" b="1" dirty="0">
                <a:solidFill>
                  <a:srgbClr val="2E1A47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Microsoft YaHei Semibold" panose="020B0802040204020203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1918335" y="1469390"/>
            <a:ext cx="8355330" cy="397510"/>
            <a:chOff x="2977" y="2314"/>
            <a:chExt cx="13158" cy="626"/>
          </a:xfrm>
        </p:grpSpPr>
        <p:grpSp>
          <p:nvGrpSpPr>
            <p:cNvPr id="72" name="组合 71"/>
            <p:cNvGrpSpPr/>
            <p:nvPr/>
          </p:nvGrpSpPr>
          <p:grpSpPr>
            <a:xfrm>
              <a:off x="2977" y="2314"/>
              <a:ext cx="3402" cy="626"/>
              <a:chOff x="5279" y="2326"/>
              <a:chExt cx="3402" cy="626"/>
            </a:xfrm>
          </p:grpSpPr>
          <p:sp>
            <p:nvSpPr>
              <p:cNvPr id="2" name="Shape 4"/>
              <p:cNvSpPr/>
              <p:nvPr/>
            </p:nvSpPr>
            <p:spPr>
              <a:xfrm>
                <a:off x="5279" y="2326"/>
                <a:ext cx="3402" cy="627"/>
              </a:xfrm>
              <a:prstGeom prst="rect">
                <a:avLst/>
              </a:prstGeom>
              <a:solidFill>
                <a:schemeClr val="bg1"/>
              </a:solidFill>
              <a:ln w="9144">
                <a:solidFill>
                  <a:srgbClr val="C7D2FE"/>
                </a:solidFill>
                <a:prstDash val="solid"/>
              </a:ln>
            </p:spPr>
          </p:sp>
          <p:grpSp>
            <p:nvGrpSpPr>
              <p:cNvPr id="71" name="组合 70"/>
              <p:cNvGrpSpPr/>
              <p:nvPr/>
            </p:nvGrpSpPr>
            <p:grpSpPr>
              <a:xfrm>
                <a:off x="5762" y="2469"/>
                <a:ext cx="2435" cy="340"/>
                <a:chOff x="5571" y="2469"/>
                <a:chExt cx="2435" cy="340"/>
              </a:xfrm>
            </p:grpSpPr>
            <p:pic>
              <p:nvPicPr>
                <p:cNvPr id="3" name="Image 2" descr="preencoded.png"/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571" y="2469"/>
                  <a:ext cx="340" cy="340"/>
                </a:xfrm>
                <a:prstGeom prst="rect">
                  <a:avLst/>
                </a:prstGeom>
              </p:spPr>
            </p:pic>
            <p:sp>
              <p:nvSpPr>
                <p:cNvPr id="10" name="Text 5"/>
                <p:cNvSpPr/>
                <p:nvPr/>
              </p:nvSpPr>
              <p:spPr>
                <a:xfrm>
                  <a:off x="6116" y="2495"/>
                  <a:ext cx="1890" cy="2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indent="0" algn="l">
                    <a:buNone/>
                  </a:pPr>
                  <a:r>
                    <a:rPr lang="en-US" sz="1200" dirty="0">
                      <a:solidFill>
                        <a:srgbClr val="6366F1"/>
                      </a:solidFill>
                      <a:latin typeface="Microsoft YaHei" panose="020B0802040204020203" charset="-122"/>
                      <a:ea typeface="Microsoft YaHei" panose="020B0802040204020203" charset="-122"/>
                      <a:cs typeface="Microsoft YaHei" panose="020B0802040204020203" charset="-122"/>
                    </a:rPr>
                    <a:t>云小慧 (统一入口)</a:t>
                  </a:r>
                  <a:endParaRPr lang="en-US" sz="1200" dirty="0">
                    <a:solidFill>
                      <a:srgbClr val="6366F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endParaRPr>
                </a:p>
              </p:txBody>
            </p:sp>
          </p:grpSp>
        </p:grpSp>
        <p:grpSp>
          <p:nvGrpSpPr>
            <p:cNvPr id="75" name="组合 74"/>
            <p:cNvGrpSpPr/>
            <p:nvPr/>
          </p:nvGrpSpPr>
          <p:grpSpPr>
            <a:xfrm>
              <a:off x="7855" y="2314"/>
              <a:ext cx="3402" cy="626"/>
              <a:chOff x="7399" y="2302"/>
              <a:chExt cx="3402" cy="626"/>
            </a:xfrm>
          </p:grpSpPr>
          <p:sp>
            <p:nvSpPr>
              <p:cNvPr id="11" name="Shape 6"/>
              <p:cNvSpPr/>
              <p:nvPr/>
            </p:nvSpPr>
            <p:spPr>
              <a:xfrm>
                <a:off x="7399" y="2302"/>
                <a:ext cx="3402" cy="627"/>
              </a:xfrm>
              <a:prstGeom prst="rect">
                <a:avLst/>
              </a:prstGeom>
              <a:solidFill>
                <a:srgbClr val="FFFFFF"/>
              </a:solidFill>
              <a:ln w="9144">
                <a:solidFill>
                  <a:srgbClr val="C7D2FE"/>
                </a:solidFill>
                <a:prstDash val="solid"/>
              </a:ln>
            </p:spPr>
          </p:sp>
          <p:grpSp>
            <p:nvGrpSpPr>
              <p:cNvPr id="74" name="组合 73"/>
              <p:cNvGrpSpPr/>
              <p:nvPr/>
            </p:nvGrpSpPr>
            <p:grpSpPr>
              <a:xfrm>
                <a:off x="8050" y="2445"/>
                <a:ext cx="2101" cy="340"/>
                <a:chOff x="8065" y="2445"/>
                <a:chExt cx="2101" cy="340"/>
              </a:xfrm>
            </p:grpSpPr>
            <p:pic>
              <p:nvPicPr>
                <p:cNvPr id="12" name="Image 3" descr="preencoded.png"/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065" y="2445"/>
                  <a:ext cx="340" cy="340"/>
                </a:xfrm>
                <a:prstGeom prst="rect">
                  <a:avLst/>
                </a:prstGeom>
              </p:spPr>
            </p:pic>
            <p:sp>
              <p:nvSpPr>
                <p:cNvPr id="13" name="Text 7"/>
                <p:cNvSpPr/>
                <p:nvPr/>
              </p:nvSpPr>
              <p:spPr>
                <a:xfrm>
                  <a:off x="8614" y="2470"/>
                  <a:ext cx="1552" cy="2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indent="0" algn="l">
                    <a:buNone/>
                  </a:pPr>
                  <a:r>
                    <a:rPr lang="en-US" sz="1200" dirty="0">
                      <a:solidFill>
                        <a:srgbClr val="6366F1"/>
                      </a:solidFill>
                      <a:latin typeface="Microsoft YaHei" panose="020B0802040204020203" charset="-122"/>
                      <a:ea typeface="Microsoft YaHei" panose="020B0802040204020203" charset="-122"/>
                      <a:cs typeface="Microsoft YaHei" panose="020B0802040204020203" charset="-122"/>
                    </a:rPr>
                    <a:t>Castrel AI 引擎</a:t>
                  </a:r>
                  <a:endParaRPr lang="en-US" sz="1200" dirty="0">
                    <a:solidFill>
                      <a:srgbClr val="6366F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endParaRPr>
                </a:p>
              </p:txBody>
            </p:sp>
          </p:grpSp>
        </p:grpSp>
        <p:grpSp>
          <p:nvGrpSpPr>
            <p:cNvPr id="77" name="组合 76"/>
            <p:cNvGrpSpPr/>
            <p:nvPr/>
          </p:nvGrpSpPr>
          <p:grpSpPr>
            <a:xfrm>
              <a:off x="12733" y="2314"/>
              <a:ext cx="3402" cy="626"/>
              <a:chOff x="11410" y="2326"/>
              <a:chExt cx="3402" cy="626"/>
            </a:xfrm>
          </p:grpSpPr>
          <p:sp>
            <p:nvSpPr>
              <p:cNvPr id="14" name="Shape 8"/>
              <p:cNvSpPr/>
              <p:nvPr/>
            </p:nvSpPr>
            <p:spPr>
              <a:xfrm>
                <a:off x="11410" y="2326"/>
                <a:ext cx="3402" cy="627"/>
              </a:xfrm>
              <a:prstGeom prst="rect">
                <a:avLst/>
              </a:prstGeom>
              <a:solidFill>
                <a:srgbClr val="FFFFFF"/>
              </a:solidFill>
              <a:ln w="9144">
                <a:solidFill>
                  <a:srgbClr val="C7D2FE"/>
                </a:solidFill>
                <a:prstDash val="solid"/>
              </a:ln>
            </p:spPr>
          </p:sp>
          <p:grpSp>
            <p:nvGrpSpPr>
              <p:cNvPr id="76" name="组合 75"/>
              <p:cNvGrpSpPr/>
              <p:nvPr/>
            </p:nvGrpSpPr>
            <p:grpSpPr>
              <a:xfrm>
                <a:off x="12054" y="2495"/>
                <a:ext cx="2114" cy="290"/>
                <a:chOff x="11702" y="2495"/>
                <a:chExt cx="2114" cy="290"/>
              </a:xfrm>
            </p:grpSpPr>
            <p:pic>
              <p:nvPicPr>
                <p:cNvPr id="15" name="Image 4" descr="preencoded.png"/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1702" y="2498"/>
                  <a:ext cx="283" cy="283"/>
                </a:xfrm>
                <a:prstGeom prst="rect">
                  <a:avLst/>
                </a:prstGeom>
              </p:spPr>
            </p:pic>
            <p:sp>
              <p:nvSpPr>
                <p:cNvPr id="16" name="Text 9"/>
                <p:cNvSpPr/>
                <p:nvPr/>
              </p:nvSpPr>
              <p:spPr>
                <a:xfrm>
                  <a:off x="12190" y="2495"/>
                  <a:ext cx="1627" cy="2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indent="0" algn="l">
                    <a:buNone/>
                  </a:pPr>
                  <a:r>
                    <a:rPr lang="en-US" sz="1200" dirty="0">
                      <a:solidFill>
                        <a:srgbClr val="6366F1"/>
                      </a:solidFill>
                      <a:latin typeface="Microsoft YaHei" panose="020B0802040204020203" charset="-122"/>
                      <a:ea typeface="Microsoft YaHei" panose="020B0802040204020203" charset="-122"/>
                      <a:cs typeface="Microsoft YaHei" panose="020B0802040204020203" charset="-122"/>
                    </a:rPr>
                    <a:t>Kogia 知识中枢</a:t>
                  </a:r>
                  <a:endParaRPr lang="en-US" sz="1200" dirty="0">
                    <a:solidFill>
                      <a:srgbClr val="6366F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endParaRPr>
                </a:p>
              </p:txBody>
            </p:sp>
          </p:grpSp>
        </p:grpSp>
      </p:grpSp>
      <p:sp>
        <p:nvSpPr>
          <p:cNvPr id="18" name="Shape 11"/>
          <p:cNvSpPr/>
          <p:nvPr/>
        </p:nvSpPr>
        <p:spPr>
          <a:xfrm>
            <a:off x="876300" y="2359660"/>
            <a:ext cx="3362325" cy="2566035"/>
          </a:xfrm>
          <a:prstGeom prst="rect">
            <a:avLst/>
          </a:prstGeom>
          <a:solidFill>
            <a:srgbClr val="FFFFFF"/>
          </a:solidFill>
          <a:ln w="9144">
            <a:solidFill>
              <a:srgbClr val="E5E7EB"/>
            </a:solidFill>
            <a:prstDash val="solid"/>
          </a:ln>
        </p:spPr>
      </p:sp>
      <p:sp>
        <p:nvSpPr>
          <p:cNvPr id="20" name="Shape 13"/>
          <p:cNvSpPr/>
          <p:nvPr/>
        </p:nvSpPr>
        <p:spPr>
          <a:xfrm>
            <a:off x="876300" y="2359660"/>
            <a:ext cx="3350260" cy="468630"/>
          </a:xfrm>
          <a:prstGeom prst="rect">
            <a:avLst/>
          </a:prstGeom>
          <a:solidFill>
            <a:srgbClr val="8B5CF6"/>
          </a:solidFill>
        </p:spPr>
      </p:sp>
      <p:grpSp>
        <p:nvGrpSpPr>
          <p:cNvPr id="78" name="组合 77"/>
          <p:cNvGrpSpPr/>
          <p:nvPr/>
        </p:nvGrpSpPr>
        <p:grpSpPr>
          <a:xfrm>
            <a:off x="1822450" y="2486660"/>
            <a:ext cx="1449070" cy="214630"/>
            <a:chOff x="2870" y="3885"/>
            <a:chExt cx="2282" cy="338"/>
          </a:xfrm>
        </p:grpSpPr>
        <p:pic>
          <p:nvPicPr>
            <p:cNvPr id="21" name="Image 5" descr="preencoded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70" y="3915"/>
              <a:ext cx="313" cy="279"/>
            </a:xfrm>
            <a:prstGeom prst="rect">
              <a:avLst/>
            </a:prstGeom>
          </p:spPr>
        </p:pic>
        <p:sp>
          <p:nvSpPr>
            <p:cNvPr id="22" name="Text 14"/>
            <p:cNvSpPr/>
            <p:nvPr/>
          </p:nvSpPr>
          <p:spPr>
            <a:xfrm>
              <a:off x="3334" y="3885"/>
              <a:ext cx="1819" cy="33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ctr">
                <a:buNone/>
              </a:pPr>
              <a:r>
                <a:rPr lang="en-US" sz="1400" dirty="0">
                  <a:solidFill>
                    <a:srgbClr val="FFFFFF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ITSM 流程驱动</a:t>
              </a:r>
              <a:endParaRPr lang="en-US" sz="1400" dirty="0">
                <a:solidFill>
                  <a:srgbClr val="FFFFFF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</p:grpSp>
      <p:sp>
        <p:nvSpPr>
          <p:cNvPr id="23" name="Shape 15"/>
          <p:cNvSpPr/>
          <p:nvPr/>
        </p:nvSpPr>
        <p:spPr>
          <a:xfrm>
            <a:off x="1008380" y="2961640"/>
            <a:ext cx="3085465" cy="386715"/>
          </a:xfrm>
          <a:prstGeom prst="rect">
            <a:avLst/>
          </a:prstGeom>
          <a:solidFill>
            <a:srgbClr val="F9FAFB"/>
          </a:solidFill>
          <a:ln w="9144">
            <a:solidFill>
              <a:srgbClr val="E5E7EB"/>
            </a:solidFill>
            <a:prstDash val="solid"/>
          </a:ln>
        </p:spPr>
        <p:txBody>
          <a:bodyPr anchor="ctr" anchorCtr="0"/>
          <a:p>
            <a:pPr algn="ctr"/>
            <a:r>
              <a:rPr lang="en-US" sz="1200" dirty="0">
                <a:solidFill>
                  <a:srgbClr val="4B5563"/>
                </a:solidFill>
                <a:latin typeface="Microsoft YaHei" panose="020B0802040204020203" charset="-122"/>
                <a:ea typeface="Microsoft YaHei" panose="020B0802040204020203" charset="-122"/>
                <a:cs typeface="Noto Sans SC" pitchFamily="34" charset="-120"/>
                <a:sym typeface="+mn-ea"/>
              </a:rPr>
              <a:t>服务请求管理</a:t>
            </a:r>
            <a:endParaRPr lang="zh-CN" altLang="en-US" sz="1200"/>
          </a:p>
        </p:txBody>
      </p:sp>
      <p:sp>
        <p:nvSpPr>
          <p:cNvPr id="25" name="Shape 17"/>
          <p:cNvSpPr/>
          <p:nvPr/>
        </p:nvSpPr>
        <p:spPr>
          <a:xfrm>
            <a:off x="1008380" y="3419475"/>
            <a:ext cx="3085465" cy="386715"/>
          </a:xfrm>
          <a:prstGeom prst="rect">
            <a:avLst/>
          </a:prstGeom>
          <a:solidFill>
            <a:srgbClr val="F9FAFB"/>
          </a:solidFill>
          <a:ln w="9144">
            <a:solidFill>
              <a:srgbClr val="E5E7EB"/>
            </a:solidFill>
            <a:prstDash val="solid"/>
          </a:ln>
        </p:spPr>
        <p:txBody>
          <a:bodyPr anchor="ctr" anchorCtr="0">
            <a:noAutofit/>
          </a:bodyPr>
          <a:p>
            <a:pPr lvl="0" algn="ctr">
              <a:buClrTx/>
              <a:buSzTx/>
              <a:buFontTx/>
            </a:pPr>
            <a:r>
              <a:rPr lang="en-US" sz="1200" dirty="0">
                <a:solidFill>
                  <a:srgbClr val="4B5563"/>
                </a:solidFill>
                <a:latin typeface="Microsoft YaHei" panose="020B0802040204020203" charset="-122"/>
                <a:ea typeface="Microsoft YaHei" panose="020B0802040204020203" charset="-122"/>
                <a:cs typeface="Noto Sans SC" pitchFamily="34" charset="-120"/>
                <a:sym typeface="+mn-ea"/>
              </a:rPr>
              <a:t>事件与问题管</a:t>
            </a:r>
            <a:endParaRPr lang="en-US" sz="1200" dirty="0">
              <a:solidFill>
                <a:srgbClr val="4B5563"/>
              </a:solidFill>
              <a:latin typeface="Microsoft YaHei" panose="020B0802040204020203" charset="-122"/>
              <a:ea typeface="Microsoft YaHei" panose="020B0802040204020203" charset="-122"/>
              <a:cs typeface="Noto Sans SC" pitchFamily="34" charset="-120"/>
              <a:sym typeface="+mn-ea"/>
            </a:endParaRPr>
          </a:p>
        </p:txBody>
      </p:sp>
      <p:sp>
        <p:nvSpPr>
          <p:cNvPr id="27" name="Shape 19"/>
          <p:cNvSpPr/>
          <p:nvPr/>
        </p:nvSpPr>
        <p:spPr>
          <a:xfrm>
            <a:off x="1008380" y="3877310"/>
            <a:ext cx="3085465" cy="386715"/>
          </a:xfrm>
          <a:prstGeom prst="rect">
            <a:avLst/>
          </a:prstGeom>
          <a:solidFill>
            <a:srgbClr val="F9FAFB"/>
          </a:solidFill>
          <a:ln w="9144">
            <a:solidFill>
              <a:srgbClr val="E5E7EB"/>
            </a:solidFill>
            <a:prstDash val="solid"/>
          </a:ln>
        </p:spPr>
        <p:txBody>
          <a:bodyPr anchor="ctr" anchorCtr="0">
            <a:noAutofit/>
          </a:bodyPr>
          <a:p>
            <a:pPr lvl="0" algn="ctr">
              <a:buClrTx/>
              <a:buSzTx/>
              <a:buFontTx/>
            </a:pPr>
            <a:r>
              <a:rPr lang="en-US" sz="1200" dirty="0">
                <a:solidFill>
                  <a:srgbClr val="4B5563"/>
                </a:solidFill>
                <a:latin typeface="Microsoft YaHei" panose="020B0802040204020203" charset="-122"/>
                <a:ea typeface="Microsoft YaHei" panose="020B0802040204020203" charset="-122"/>
                <a:cs typeface="Noto Sans SC" pitchFamily="34" charset="-120"/>
                <a:sym typeface="+mn-ea"/>
              </a:rPr>
              <a:t>变更与发布管理</a:t>
            </a:r>
            <a:endParaRPr lang="en-US" sz="1200" dirty="0">
              <a:solidFill>
                <a:srgbClr val="4B5563"/>
              </a:solidFill>
              <a:latin typeface="Microsoft YaHei" panose="020B0802040204020203" charset="-122"/>
              <a:ea typeface="Microsoft YaHei" panose="020B0802040204020203" charset="-122"/>
              <a:cs typeface="Noto Sans SC" pitchFamily="34" charset="-120"/>
              <a:sym typeface="+mn-ea"/>
            </a:endParaRPr>
          </a:p>
        </p:txBody>
      </p:sp>
      <p:sp>
        <p:nvSpPr>
          <p:cNvPr id="29" name="Shape 21"/>
          <p:cNvSpPr/>
          <p:nvPr/>
        </p:nvSpPr>
        <p:spPr>
          <a:xfrm>
            <a:off x="1008380" y="4335145"/>
            <a:ext cx="3085465" cy="386715"/>
          </a:xfrm>
          <a:prstGeom prst="rect">
            <a:avLst/>
          </a:prstGeom>
          <a:solidFill>
            <a:srgbClr val="F9FAFB"/>
          </a:solidFill>
          <a:ln w="9144">
            <a:solidFill>
              <a:srgbClr val="E5E7EB"/>
            </a:solidFill>
            <a:prstDash val="solid"/>
          </a:ln>
        </p:spPr>
        <p:txBody>
          <a:bodyPr anchor="ctr" anchorCtr="0">
            <a:noAutofit/>
          </a:bodyPr>
          <a:p>
            <a:pPr lvl="0" algn="ctr">
              <a:buClrTx/>
              <a:buSzTx/>
              <a:buFontTx/>
            </a:pPr>
            <a:r>
              <a:rPr lang="en-US" sz="1200" dirty="0">
                <a:solidFill>
                  <a:srgbClr val="4B5563"/>
                </a:solidFill>
                <a:latin typeface="Microsoft YaHei" panose="020B0802040204020203" charset="-122"/>
                <a:ea typeface="Microsoft YaHei" panose="020B0802040204020203" charset="-122"/>
                <a:cs typeface="Noto Sans SC" pitchFamily="34" charset="-120"/>
                <a:sym typeface="+mn-ea"/>
              </a:rPr>
              <a:t>SLA与时效管控</a:t>
            </a:r>
            <a:endParaRPr lang="en-US" sz="1200" dirty="0">
              <a:solidFill>
                <a:srgbClr val="4B5563"/>
              </a:solidFill>
              <a:latin typeface="Microsoft YaHei" panose="020B0802040204020203" charset="-122"/>
              <a:ea typeface="Microsoft YaHei" panose="020B0802040204020203" charset="-122"/>
              <a:cs typeface="Noto Sans SC" pitchFamily="34" charset="-120"/>
              <a:sym typeface="+mn-ea"/>
            </a:endParaRPr>
          </a:p>
        </p:txBody>
      </p:sp>
      <p:sp>
        <p:nvSpPr>
          <p:cNvPr id="30" name="Text 22"/>
          <p:cNvSpPr/>
          <p:nvPr/>
        </p:nvSpPr>
        <p:spPr>
          <a:xfrm>
            <a:off x="1008380" y="4335145"/>
            <a:ext cx="3085465" cy="292735"/>
          </a:xfrm>
          <a:prstGeom prst="rect">
            <a:avLst/>
          </a:prstGeom>
          <a:noFill/>
        </p:spPr>
        <p:txBody>
          <a:bodyPr wrap="square" lIns="85090" tIns="85090" rIns="85090" bIns="85090" rtlCol="0" anchor="t">
            <a:spAutoFit/>
          </a:bodyPr>
          <a:lstStyle/>
          <a:p>
            <a:pPr marL="0" indent="0" algn="ctr">
              <a:buNone/>
            </a:pPr>
            <a:endParaRPr lang="en-US" sz="800" dirty="0"/>
          </a:p>
        </p:txBody>
      </p:sp>
      <p:sp>
        <p:nvSpPr>
          <p:cNvPr id="31" name="Shape 23"/>
          <p:cNvSpPr/>
          <p:nvPr/>
        </p:nvSpPr>
        <p:spPr>
          <a:xfrm>
            <a:off x="4403725" y="2359660"/>
            <a:ext cx="3368675" cy="2566035"/>
          </a:xfrm>
          <a:prstGeom prst="rect">
            <a:avLst/>
          </a:prstGeom>
          <a:solidFill>
            <a:srgbClr val="FFFFFF"/>
          </a:solidFill>
          <a:ln w="9144">
            <a:solidFill>
              <a:srgbClr val="E5E7EB"/>
            </a:solidFill>
            <a:prstDash val="solid"/>
          </a:ln>
        </p:spPr>
      </p:sp>
      <p:sp>
        <p:nvSpPr>
          <p:cNvPr id="33" name="Shape 25"/>
          <p:cNvSpPr/>
          <p:nvPr/>
        </p:nvSpPr>
        <p:spPr>
          <a:xfrm>
            <a:off x="4408805" y="2359660"/>
            <a:ext cx="3355975" cy="468630"/>
          </a:xfrm>
          <a:prstGeom prst="rect">
            <a:avLst/>
          </a:prstGeom>
          <a:solidFill>
            <a:srgbClr val="3B82F6"/>
          </a:solidFill>
        </p:spPr>
      </p:sp>
      <p:grpSp>
        <p:nvGrpSpPr>
          <p:cNvPr id="80" name="组合 79"/>
          <p:cNvGrpSpPr/>
          <p:nvPr/>
        </p:nvGrpSpPr>
        <p:grpSpPr>
          <a:xfrm>
            <a:off x="5314315" y="2486660"/>
            <a:ext cx="1544320" cy="214630"/>
            <a:chOff x="8369" y="3885"/>
            <a:chExt cx="2432" cy="338"/>
          </a:xfrm>
        </p:grpSpPr>
        <p:pic>
          <p:nvPicPr>
            <p:cNvPr id="34" name="Image 6" descr="preencoded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369" y="3915"/>
              <a:ext cx="313" cy="279"/>
            </a:xfrm>
            <a:prstGeom prst="rect">
              <a:avLst/>
            </a:prstGeom>
          </p:spPr>
        </p:pic>
        <p:sp>
          <p:nvSpPr>
            <p:cNvPr id="35" name="Text 26"/>
            <p:cNvSpPr/>
            <p:nvPr/>
          </p:nvSpPr>
          <p:spPr>
            <a:xfrm>
              <a:off x="8823" y="3885"/>
              <a:ext cx="1978" cy="33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ctr">
                <a:buNone/>
              </a:pPr>
              <a:r>
                <a:rPr lang="en-US" sz="1400" dirty="0">
                  <a:solidFill>
                    <a:srgbClr val="FFFFFF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CMDB 数据底座</a:t>
              </a:r>
              <a:endParaRPr lang="en-US" sz="1400" dirty="0">
                <a:solidFill>
                  <a:srgbClr val="FFFFFF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</p:grpSp>
      <p:sp>
        <p:nvSpPr>
          <p:cNvPr id="36" name="Shape 27"/>
          <p:cNvSpPr/>
          <p:nvPr/>
        </p:nvSpPr>
        <p:spPr>
          <a:xfrm>
            <a:off x="4542155" y="2961640"/>
            <a:ext cx="3091180" cy="386715"/>
          </a:xfrm>
          <a:prstGeom prst="rect">
            <a:avLst/>
          </a:prstGeom>
          <a:solidFill>
            <a:srgbClr val="F9FAFB"/>
          </a:solidFill>
          <a:ln w="9144">
            <a:solidFill>
              <a:srgbClr val="E5E7EB"/>
            </a:solidFill>
            <a:prstDash val="solid"/>
          </a:ln>
        </p:spPr>
        <p:txBody>
          <a:bodyPr anchor="ctr" anchorCtr="0">
            <a:noAutofit/>
          </a:bodyPr>
          <a:p>
            <a:pPr lvl="0" algn="ctr">
              <a:buClrTx/>
              <a:buSzTx/>
              <a:buFontTx/>
            </a:pPr>
            <a:r>
              <a:rPr lang="en-US" sz="1200" dirty="0">
                <a:solidFill>
                  <a:srgbClr val="4B5563"/>
                </a:solidFill>
                <a:latin typeface="Microsoft YaHei" panose="020B0802040204020203" charset="-122"/>
                <a:ea typeface="Microsoft YaHei" panose="020B0802040204020203" charset="-122"/>
                <a:cs typeface="Noto Sans SC" pitchFamily="34" charset="-120"/>
                <a:sym typeface="+mn-ea"/>
              </a:rPr>
              <a:t>全栈自动发现采集</a:t>
            </a:r>
            <a:endParaRPr lang="en-US" sz="1200" dirty="0">
              <a:solidFill>
                <a:srgbClr val="4B5563"/>
              </a:solidFill>
              <a:latin typeface="Microsoft YaHei" panose="020B0802040204020203" charset="-122"/>
              <a:ea typeface="Microsoft YaHei" panose="020B0802040204020203" charset="-122"/>
              <a:cs typeface="Noto Sans SC" pitchFamily="34" charset="-120"/>
              <a:sym typeface="+mn-ea"/>
            </a:endParaRPr>
          </a:p>
        </p:txBody>
      </p:sp>
      <p:sp>
        <p:nvSpPr>
          <p:cNvPr id="38" name="Shape 29"/>
          <p:cNvSpPr/>
          <p:nvPr/>
        </p:nvSpPr>
        <p:spPr>
          <a:xfrm>
            <a:off x="4542155" y="3419475"/>
            <a:ext cx="3091180" cy="386715"/>
          </a:xfrm>
          <a:prstGeom prst="rect">
            <a:avLst/>
          </a:prstGeom>
          <a:solidFill>
            <a:srgbClr val="F9FAFB"/>
          </a:solidFill>
          <a:ln w="9144">
            <a:solidFill>
              <a:srgbClr val="E5E7EB"/>
            </a:solidFill>
            <a:prstDash val="solid"/>
          </a:ln>
        </p:spPr>
        <p:txBody>
          <a:bodyPr anchor="ctr" anchorCtr="0">
            <a:noAutofit/>
          </a:bodyPr>
          <a:p>
            <a:pPr lvl="0" algn="ctr">
              <a:buClrTx/>
              <a:buSzTx/>
              <a:buFontTx/>
            </a:pPr>
            <a:r>
              <a:rPr lang="en-US" sz="1200" dirty="0">
                <a:solidFill>
                  <a:srgbClr val="4B5563"/>
                </a:solidFill>
                <a:latin typeface="Microsoft YaHei" panose="020B0802040204020203" charset="-122"/>
                <a:ea typeface="Microsoft YaHei" panose="020B0802040204020203" charset="-122"/>
                <a:cs typeface="Noto Sans SC" pitchFamily="34" charset="-120"/>
                <a:sym typeface="+mn-ea"/>
              </a:rPr>
              <a:t>立体化分层建模</a:t>
            </a:r>
            <a:endParaRPr lang="en-US" sz="1200" dirty="0">
              <a:solidFill>
                <a:srgbClr val="4B5563"/>
              </a:solidFill>
              <a:latin typeface="Microsoft YaHei" panose="020B0802040204020203" charset="-122"/>
              <a:ea typeface="Microsoft YaHei" panose="020B0802040204020203" charset="-122"/>
              <a:cs typeface="Noto Sans SC" pitchFamily="34" charset="-120"/>
              <a:sym typeface="+mn-ea"/>
            </a:endParaRPr>
          </a:p>
        </p:txBody>
      </p:sp>
      <p:sp>
        <p:nvSpPr>
          <p:cNvPr id="40" name="Shape 31"/>
          <p:cNvSpPr/>
          <p:nvPr/>
        </p:nvSpPr>
        <p:spPr>
          <a:xfrm>
            <a:off x="4542155" y="3877310"/>
            <a:ext cx="3091180" cy="386715"/>
          </a:xfrm>
          <a:prstGeom prst="rect">
            <a:avLst/>
          </a:prstGeom>
          <a:solidFill>
            <a:srgbClr val="F9FAFB"/>
          </a:solidFill>
          <a:ln w="9144">
            <a:solidFill>
              <a:srgbClr val="E5E7EB"/>
            </a:solidFill>
            <a:prstDash val="solid"/>
          </a:ln>
        </p:spPr>
        <p:txBody>
          <a:bodyPr anchor="ctr" anchorCtr="0">
            <a:noAutofit/>
          </a:bodyPr>
          <a:p>
            <a:pPr lvl="0" algn="ctr">
              <a:buClrTx/>
              <a:buSzTx/>
              <a:buFontTx/>
            </a:pPr>
            <a:r>
              <a:rPr lang="en-US" sz="1200" dirty="0">
                <a:solidFill>
                  <a:srgbClr val="4B5563"/>
                </a:solidFill>
                <a:latin typeface="Microsoft YaHei" panose="020B0802040204020203" charset="-122"/>
                <a:ea typeface="Microsoft YaHei" panose="020B0802040204020203" charset="-122"/>
                <a:cs typeface="Noto Sans SC" pitchFamily="34" charset="-120"/>
                <a:sym typeface="+mn-ea"/>
              </a:rPr>
              <a:t>多源数据调和治理</a:t>
            </a:r>
            <a:endParaRPr lang="en-US" sz="1200" dirty="0">
              <a:solidFill>
                <a:srgbClr val="4B5563"/>
              </a:solidFill>
              <a:latin typeface="Microsoft YaHei" panose="020B0802040204020203" charset="-122"/>
              <a:ea typeface="Microsoft YaHei" panose="020B0802040204020203" charset="-122"/>
              <a:cs typeface="Noto Sans SC" pitchFamily="34" charset="-120"/>
              <a:sym typeface="+mn-ea"/>
            </a:endParaRPr>
          </a:p>
        </p:txBody>
      </p:sp>
      <p:sp>
        <p:nvSpPr>
          <p:cNvPr id="42" name="Shape 33"/>
          <p:cNvSpPr/>
          <p:nvPr/>
        </p:nvSpPr>
        <p:spPr>
          <a:xfrm>
            <a:off x="4542155" y="4335145"/>
            <a:ext cx="3091180" cy="386715"/>
          </a:xfrm>
          <a:prstGeom prst="rect">
            <a:avLst/>
          </a:prstGeom>
          <a:solidFill>
            <a:srgbClr val="F9FAFB"/>
          </a:solidFill>
          <a:ln w="9144">
            <a:solidFill>
              <a:srgbClr val="E5E7EB"/>
            </a:solidFill>
            <a:prstDash val="solid"/>
          </a:ln>
        </p:spPr>
        <p:txBody>
          <a:bodyPr anchor="ctr" anchorCtr="0">
            <a:noAutofit/>
          </a:bodyPr>
          <a:p>
            <a:pPr lvl="0" algn="ctr">
              <a:buClrTx/>
              <a:buSzTx/>
              <a:buFontTx/>
            </a:pPr>
            <a:r>
              <a:rPr lang="en-US" sz="1200" dirty="0">
                <a:solidFill>
                  <a:srgbClr val="4B5563"/>
                </a:solidFill>
                <a:latin typeface="Microsoft YaHei" panose="020B0802040204020203" charset="-122"/>
                <a:ea typeface="Microsoft YaHei" panose="020B0802040204020203" charset="-122"/>
                <a:cs typeface="Noto Sans SC" pitchFamily="34" charset="-120"/>
                <a:sym typeface="+mn-ea"/>
              </a:rPr>
              <a:t>拓扑与架构可视</a:t>
            </a:r>
            <a:endParaRPr lang="en-US" sz="1200" dirty="0">
              <a:solidFill>
                <a:srgbClr val="4B5563"/>
              </a:solidFill>
              <a:latin typeface="Microsoft YaHei" panose="020B0802040204020203" charset="-122"/>
              <a:ea typeface="Microsoft YaHei" panose="020B0802040204020203" charset="-122"/>
              <a:cs typeface="Noto Sans SC" pitchFamily="34" charset="-120"/>
              <a:sym typeface="+mn-ea"/>
            </a:endParaRPr>
          </a:p>
        </p:txBody>
      </p:sp>
      <p:sp>
        <p:nvSpPr>
          <p:cNvPr id="44" name="Shape 35"/>
          <p:cNvSpPr/>
          <p:nvPr/>
        </p:nvSpPr>
        <p:spPr>
          <a:xfrm>
            <a:off x="7941945" y="2359660"/>
            <a:ext cx="3374390" cy="2566035"/>
          </a:xfrm>
          <a:prstGeom prst="rect">
            <a:avLst/>
          </a:prstGeom>
          <a:solidFill>
            <a:srgbClr val="FFFFFF"/>
          </a:solidFill>
          <a:ln w="9144">
            <a:solidFill>
              <a:srgbClr val="E5E7EB"/>
            </a:solidFill>
            <a:prstDash val="solid"/>
          </a:ln>
        </p:spPr>
      </p:sp>
      <p:sp>
        <p:nvSpPr>
          <p:cNvPr id="46" name="Shape 37"/>
          <p:cNvSpPr/>
          <p:nvPr/>
        </p:nvSpPr>
        <p:spPr>
          <a:xfrm>
            <a:off x="7954645" y="2359660"/>
            <a:ext cx="3362325" cy="468630"/>
          </a:xfrm>
          <a:prstGeom prst="rect">
            <a:avLst/>
          </a:prstGeom>
          <a:solidFill>
            <a:srgbClr val="10B981"/>
          </a:solidFill>
        </p:spPr>
      </p:sp>
      <p:grpSp>
        <p:nvGrpSpPr>
          <p:cNvPr id="81" name="组合 80"/>
          <p:cNvGrpSpPr/>
          <p:nvPr/>
        </p:nvGrpSpPr>
        <p:grpSpPr>
          <a:xfrm>
            <a:off x="8895080" y="2486660"/>
            <a:ext cx="1482090" cy="214630"/>
            <a:chOff x="14008" y="3885"/>
            <a:chExt cx="2334" cy="338"/>
          </a:xfrm>
        </p:grpSpPr>
        <p:pic>
          <p:nvPicPr>
            <p:cNvPr id="47" name="Image 7" descr="preencoded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4008" y="3915"/>
              <a:ext cx="348" cy="279"/>
            </a:xfrm>
            <a:prstGeom prst="rect">
              <a:avLst/>
            </a:prstGeom>
          </p:spPr>
        </p:pic>
        <p:sp>
          <p:nvSpPr>
            <p:cNvPr id="48" name="Text 38"/>
            <p:cNvSpPr/>
            <p:nvPr/>
          </p:nvSpPr>
          <p:spPr>
            <a:xfrm>
              <a:off x="14492" y="3885"/>
              <a:ext cx="1851" cy="33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ctr">
                <a:buNone/>
              </a:pPr>
              <a:r>
                <a:rPr lang="en-US" sz="1400" dirty="0">
                  <a:solidFill>
                    <a:srgbClr val="FFFFFF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ITAM 价值管控</a:t>
              </a:r>
              <a:endParaRPr lang="en-US" sz="1400" dirty="0">
                <a:solidFill>
                  <a:srgbClr val="FFFFFF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</p:grpSp>
      <p:sp>
        <p:nvSpPr>
          <p:cNvPr id="49" name="Shape 39"/>
          <p:cNvSpPr/>
          <p:nvPr/>
        </p:nvSpPr>
        <p:spPr>
          <a:xfrm>
            <a:off x="8086725" y="2961640"/>
            <a:ext cx="3097530" cy="386715"/>
          </a:xfrm>
          <a:prstGeom prst="rect">
            <a:avLst/>
          </a:prstGeom>
          <a:solidFill>
            <a:srgbClr val="F9FAFB"/>
          </a:solidFill>
          <a:ln w="9144">
            <a:solidFill>
              <a:srgbClr val="E5E7EB"/>
            </a:solidFill>
            <a:prstDash val="solid"/>
          </a:ln>
        </p:spPr>
        <p:txBody>
          <a:bodyPr anchor="ctr" anchorCtr="0">
            <a:noAutofit/>
          </a:bodyPr>
          <a:p>
            <a:pPr lvl="0" algn="ctr">
              <a:buClrTx/>
              <a:buSzTx/>
              <a:buFontTx/>
            </a:pPr>
            <a:r>
              <a:rPr lang="en-US" sz="1200" dirty="0">
                <a:solidFill>
                  <a:srgbClr val="4B5563"/>
                </a:solidFill>
                <a:latin typeface="Microsoft YaHei" panose="020B0802040204020203" charset="-122"/>
                <a:ea typeface="Microsoft YaHei" panose="020B0802040204020203" charset="-122"/>
                <a:cs typeface="Noto Sans SC" pitchFamily="34" charset="-120"/>
                <a:sym typeface="+mn-ea"/>
              </a:rPr>
              <a:t>资产全生命周期管理</a:t>
            </a:r>
            <a:endParaRPr lang="en-US" sz="1200" dirty="0">
              <a:solidFill>
                <a:srgbClr val="4B5563"/>
              </a:solidFill>
              <a:latin typeface="Microsoft YaHei" panose="020B0802040204020203" charset="-122"/>
              <a:ea typeface="Microsoft YaHei" panose="020B0802040204020203" charset="-122"/>
              <a:cs typeface="Noto Sans SC" pitchFamily="34" charset="-120"/>
              <a:sym typeface="+mn-ea"/>
            </a:endParaRPr>
          </a:p>
        </p:txBody>
      </p:sp>
      <p:sp>
        <p:nvSpPr>
          <p:cNvPr id="51" name="Shape 41"/>
          <p:cNvSpPr/>
          <p:nvPr/>
        </p:nvSpPr>
        <p:spPr>
          <a:xfrm>
            <a:off x="8086725" y="3419475"/>
            <a:ext cx="3097530" cy="386715"/>
          </a:xfrm>
          <a:prstGeom prst="rect">
            <a:avLst/>
          </a:prstGeom>
          <a:solidFill>
            <a:srgbClr val="F9FAFB"/>
          </a:solidFill>
          <a:ln w="9144">
            <a:solidFill>
              <a:srgbClr val="E5E7EB"/>
            </a:solidFill>
            <a:prstDash val="solid"/>
          </a:ln>
        </p:spPr>
        <p:txBody>
          <a:bodyPr anchor="ctr" anchorCtr="0">
            <a:noAutofit/>
          </a:bodyPr>
          <a:p>
            <a:pPr lvl="0" algn="ctr">
              <a:buClrTx/>
              <a:buSzTx/>
              <a:buFontTx/>
            </a:pPr>
            <a:r>
              <a:rPr lang="en-US" sz="1200" dirty="0">
                <a:solidFill>
                  <a:srgbClr val="4B5563"/>
                </a:solidFill>
                <a:latin typeface="Microsoft YaHei" panose="020B0802040204020203" charset="-122"/>
                <a:ea typeface="Microsoft YaHei" panose="020B0802040204020203" charset="-122"/>
                <a:cs typeface="Noto Sans SC" pitchFamily="34" charset="-120"/>
                <a:sym typeface="+mn-ea"/>
              </a:rPr>
              <a:t>多维成本精准分摊</a:t>
            </a:r>
            <a:endParaRPr lang="en-US" sz="1200" dirty="0">
              <a:solidFill>
                <a:srgbClr val="4B5563"/>
              </a:solidFill>
              <a:latin typeface="Microsoft YaHei" panose="020B0802040204020203" charset="-122"/>
              <a:ea typeface="Microsoft YaHei" panose="020B0802040204020203" charset="-122"/>
              <a:cs typeface="Noto Sans SC" pitchFamily="34" charset="-120"/>
              <a:sym typeface="+mn-ea"/>
            </a:endParaRPr>
          </a:p>
        </p:txBody>
      </p:sp>
      <p:sp>
        <p:nvSpPr>
          <p:cNvPr id="53" name="Shape 43"/>
          <p:cNvSpPr/>
          <p:nvPr/>
        </p:nvSpPr>
        <p:spPr>
          <a:xfrm>
            <a:off x="8086725" y="3877310"/>
            <a:ext cx="3097530" cy="386715"/>
          </a:xfrm>
          <a:prstGeom prst="rect">
            <a:avLst/>
          </a:prstGeom>
          <a:solidFill>
            <a:srgbClr val="F9FAFB"/>
          </a:solidFill>
          <a:ln w="9144">
            <a:solidFill>
              <a:srgbClr val="E5E7EB"/>
            </a:solidFill>
            <a:prstDash val="solid"/>
          </a:ln>
        </p:spPr>
        <p:txBody>
          <a:bodyPr anchor="ctr" anchorCtr="0">
            <a:noAutofit/>
          </a:bodyPr>
          <a:p>
            <a:pPr lvl="0" algn="ctr">
              <a:buClrTx/>
              <a:buSzTx/>
              <a:buFontTx/>
            </a:pPr>
            <a:r>
              <a:rPr lang="en-US" sz="1200" dirty="0">
                <a:solidFill>
                  <a:srgbClr val="4B5563"/>
                </a:solidFill>
                <a:latin typeface="Microsoft YaHei" panose="020B0802040204020203" charset="-122"/>
                <a:ea typeface="Microsoft YaHei" panose="020B0802040204020203" charset="-122"/>
                <a:cs typeface="Noto Sans SC" pitchFamily="34" charset="-120"/>
                <a:sym typeface="+mn-ea"/>
              </a:rPr>
              <a:t>软件与合同管理</a:t>
            </a:r>
            <a:endParaRPr lang="en-US" sz="1200" dirty="0">
              <a:solidFill>
                <a:srgbClr val="4B5563"/>
              </a:solidFill>
              <a:latin typeface="Microsoft YaHei" panose="020B0802040204020203" charset="-122"/>
              <a:ea typeface="Microsoft YaHei" panose="020B0802040204020203" charset="-122"/>
              <a:cs typeface="Noto Sans SC" pitchFamily="34" charset="-120"/>
              <a:sym typeface="+mn-ea"/>
            </a:endParaRPr>
          </a:p>
        </p:txBody>
      </p:sp>
      <p:sp>
        <p:nvSpPr>
          <p:cNvPr id="55" name="Shape 45"/>
          <p:cNvSpPr/>
          <p:nvPr/>
        </p:nvSpPr>
        <p:spPr>
          <a:xfrm>
            <a:off x="8086725" y="4335145"/>
            <a:ext cx="3097530" cy="386715"/>
          </a:xfrm>
          <a:prstGeom prst="rect">
            <a:avLst/>
          </a:prstGeom>
          <a:solidFill>
            <a:srgbClr val="F9FAFB"/>
          </a:solidFill>
          <a:ln w="9144">
            <a:solidFill>
              <a:srgbClr val="E5E7EB"/>
            </a:solidFill>
            <a:prstDash val="solid"/>
          </a:ln>
        </p:spPr>
        <p:txBody>
          <a:bodyPr anchor="ctr" anchorCtr="0">
            <a:noAutofit/>
          </a:bodyPr>
          <a:p>
            <a:pPr lvl="0" algn="ctr">
              <a:buClrTx/>
              <a:buSzTx/>
              <a:buFontTx/>
            </a:pPr>
            <a:r>
              <a:rPr lang="en-US" sz="1200" dirty="0">
                <a:solidFill>
                  <a:srgbClr val="4B5563"/>
                </a:solidFill>
                <a:latin typeface="Microsoft YaHei" panose="020B0802040204020203" charset="-122"/>
                <a:ea typeface="Microsoft YaHei" panose="020B0802040204020203" charset="-122"/>
                <a:cs typeface="Noto Sans SC" pitchFamily="34" charset="-120"/>
                <a:sym typeface="+mn-ea"/>
              </a:rPr>
              <a:t>智能资产盘点</a:t>
            </a:r>
            <a:endParaRPr lang="en-US" sz="1200" dirty="0">
              <a:solidFill>
                <a:srgbClr val="4B5563"/>
              </a:solidFill>
              <a:latin typeface="Microsoft YaHei" panose="020B0802040204020203" charset="-122"/>
              <a:ea typeface="Microsoft YaHei" panose="020B0802040204020203" charset="-122"/>
              <a:cs typeface="Noto Sans SC" pitchFamily="34" charset="-120"/>
              <a:sym typeface="+mn-ea"/>
            </a:endParaRPr>
          </a:p>
        </p:txBody>
      </p:sp>
      <p:grpSp>
        <p:nvGrpSpPr>
          <p:cNvPr id="117" name="组合 116"/>
          <p:cNvGrpSpPr/>
          <p:nvPr/>
        </p:nvGrpSpPr>
        <p:grpSpPr>
          <a:xfrm>
            <a:off x="876300" y="5126990"/>
            <a:ext cx="10439400" cy="433070"/>
            <a:chOff x="1380" y="7966"/>
            <a:chExt cx="16440" cy="682"/>
          </a:xfrm>
        </p:grpSpPr>
        <p:sp>
          <p:nvSpPr>
            <p:cNvPr id="57" name="Shape 47"/>
            <p:cNvSpPr/>
            <p:nvPr/>
          </p:nvSpPr>
          <p:spPr>
            <a:xfrm>
              <a:off x="1380" y="7966"/>
              <a:ext cx="16441" cy="682"/>
            </a:xfrm>
            <a:prstGeom prst="rect">
              <a:avLst/>
            </a:prstGeom>
            <a:solidFill>
              <a:srgbClr val="F3F4F6"/>
            </a:solidFill>
            <a:ln w="12700" cap="flat" cmpd="sng">
              <a:solidFill>
                <a:srgbClr val="D5D8D6"/>
              </a:solidFill>
              <a:prstDash val="dash"/>
            </a:ln>
          </p:spPr>
        </p:sp>
        <p:grpSp>
          <p:nvGrpSpPr>
            <p:cNvPr id="84" name="组合 83"/>
            <p:cNvGrpSpPr/>
            <p:nvPr/>
          </p:nvGrpSpPr>
          <p:grpSpPr>
            <a:xfrm>
              <a:off x="3021" y="8162"/>
              <a:ext cx="2069" cy="290"/>
              <a:chOff x="5944" y="8138"/>
              <a:chExt cx="2069" cy="290"/>
            </a:xfrm>
          </p:grpSpPr>
          <p:pic>
            <p:nvPicPr>
              <p:cNvPr id="60" name="Image 8" descr="preencoded.png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944" y="8144"/>
                <a:ext cx="313" cy="279"/>
              </a:xfrm>
              <a:prstGeom prst="rect">
                <a:avLst/>
              </a:prstGeom>
            </p:spPr>
          </p:pic>
          <p:sp>
            <p:nvSpPr>
              <p:cNvPr id="61" name="Text 49"/>
              <p:cNvSpPr/>
              <p:nvPr/>
            </p:nvSpPr>
            <p:spPr>
              <a:xfrm>
                <a:off x="6369" y="8138"/>
                <a:ext cx="1644" cy="29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1200" dirty="0">
                    <a:solidFill>
                      <a:srgbClr val="4B5563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企业微信/微信</a:t>
                </a:r>
                <a:endParaRPr lang="en-US" sz="1200" dirty="0">
                  <a:solidFill>
                    <a:srgbClr val="4B5563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</p:grpSp>
        <p:grpSp>
          <p:nvGrpSpPr>
            <p:cNvPr id="85" name="组合 84"/>
            <p:cNvGrpSpPr/>
            <p:nvPr/>
          </p:nvGrpSpPr>
          <p:grpSpPr>
            <a:xfrm>
              <a:off x="7217" y="8162"/>
              <a:ext cx="1524" cy="290"/>
              <a:chOff x="8212" y="8138"/>
              <a:chExt cx="1524" cy="290"/>
            </a:xfrm>
          </p:grpSpPr>
          <p:pic>
            <p:nvPicPr>
              <p:cNvPr id="62" name="Image 9" descr="preencoded.png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212" y="8144"/>
                <a:ext cx="279" cy="279"/>
              </a:xfrm>
              <a:prstGeom prst="rect">
                <a:avLst/>
              </a:prstGeom>
            </p:spPr>
          </p:pic>
          <p:sp>
            <p:nvSpPr>
              <p:cNvPr id="63" name="Text 50"/>
              <p:cNvSpPr/>
              <p:nvPr/>
            </p:nvSpPr>
            <p:spPr>
              <a:xfrm>
                <a:off x="8602" y="8138"/>
                <a:ext cx="1134" cy="29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en-US" sz="1200" dirty="0">
                    <a:solidFill>
                      <a:srgbClr val="4B5563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  <a:sym typeface="+mn-ea"/>
                  </a:rPr>
                  <a:t>钉钉/飞书</a:t>
                </a:r>
                <a:endParaRPr lang="en-US" sz="1200" dirty="0">
                  <a:solidFill>
                    <a:srgbClr val="4B5563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  <a:sym typeface="+mn-ea"/>
                </a:endParaRPr>
              </a:p>
            </p:txBody>
          </p:sp>
        </p:grpSp>
        <p:grpSp>
          <p:nvGrpSpPr>
            <p:cNvPr id="86" name="组合 85"/>
            <p:cNvGrpSpPr/>
            <p:nvPr/>
          </p:nvGrpSpPr>
          <p:grpSpPr>
            <a:xfrm>
              <a:off x="10868" y="8162"/>
              <a:ext cx="1559" cy="290"/>
              <a:chOff x="9999" y="8138"/>
              <a:chExt cx="1559" cy="290"/>
            </a:xfrm>
          </p:grpSpPr>
          <p:pic>
            <p:nvPicPr>
              <p:cNvPr id="64" name="Image 10" descr="preencoded.png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999" y="8144"/>
                <a:ext cx="313" cy="279"/>
              </a:xfrm>
              <a:prstGeom prst="rect">
                <a:avLst/>
              </a:prstGeom>
            </p:spPr>
          </p:pic>
          <p:sp>
            <p:nvSpPr>
              <p:cNvPr id="65" name="Text 51"/>
              <p:cNvSpPr/>
              <p:nvPr/>
            </p:nvSpPr>
            <p:spPr>
              <a:xfrm>
                <a:off x="10424" y="8138"/>
                <a:ext cx="1134" cy="29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en-US" sz="1200" dirty="0">
                    <a:solidFill>
                      <a:srgbClr val="4B5563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  <a:sym typeface="+mn-ea"/>
                  </a:rPr>
                  <a:t>Web 门户</a:t>
                </a:r>
                <a:endParaRPr lang="en-US" sz="1200" dirty="0">
                  <a:solidFill>
                    <a:srgbClr val="4B5563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  <a:sym typeface="+mn-ea"/>
                </a:endParaRPr>
              </a:p>
            </p:txBody>
          </p:sp>
        </p:grpSp>
        <p:grpSp>
          <p:nvGrpSpPr>
            <p:cNvPr id="87" name="组合 86"/>
            <p:cNvGrpSpPr/>
            <p:nvPr/>
          </p:nvGrpSpPr>
          <p:grpSpPr>
            <a:xfrm>
              <a:off x="14554" y="8162"/>
              <a:ext cx="1625" cy="290"/>
              <a:chOff x="11800" y="8138"/>
              <a:chExt cx="1625" cy="290"/>
            </a:xfrm>
          </p:grpSpPr>
          <p:pic>
            <p:nvPicPr>
              <p:cNvPr id="66" name="Image 11" descr="preencoded.png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800" y="8144"/>
                <a:ext cx="209" cy="279"/>
              </a:xfrm>
              <a:prstGeom prst="rect">
                <a:avLst/>
              </a:prstGeom>
            </p:spPr>
          </p:pic>
          <p:sp>
            <p:nvSpPr>
              <p:cNvPr id="67" name="Text 52"/>
              <p:cNvSpPr/>
              <p:nvPr/>
            </p:nvSpPr>
            <p:spPr>
              <a:xfrm>
                <a:off x="12121" y="8138"/>
                <a:ext cx="1304" cy="29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en-US" sz="1200" dirty="0">
                    <a:solidFill>
                      <a:srgbClr val="4B5563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  <a:sym typeface="+mn-ea"/>
                  </a:rPr>
                  <a:t>移动端 App</a:t>
                </a:r>
                <a:endParaRPr lang="en-US" sz="1200" dirty="0">
                  <a:solidFill>
                    <a:srgbClr val="4B5563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  <a:sym typeface="+mn-ea"/>
                </a:endParaRP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876300" y="5777865"/>
            <a:ext cx="10440000" cy="706755"/>
            <a:chOff x="851" y="9099"/>
            <a:chExt cx="16441" cy="1113"/>
          </a:xfrm>
        </p:grpSpPr>
        <p:sp>
          <p:nvSpPr>
            <p:cNvPr id="317" name="圆角矩形 316"/>
            <p:cNvSpPr/>
            <p:nvPr/>
          </p:nvSpPr>
          <p:spPr>
            <a:xfrm>
              <a:off x="851" y="9099"/>
              <a:ext cx="16441" cy="1113"/>
            </a:xfrm>
            <a:prstGeom prst="roundRect">
              <a:avLst>
                <a:gd name="adj" fmla="val 3896"/>
              </a:avLst>
            </a:prstGeom>
            <a:solidFill>
              <a:srgbClr val="6246E8"/>
            </a:solidFill>
            <a:ln>
              <a:solidFill>
                <a:srgbClr val="6246E8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1304" y="9293"/>
              <a:ext cx="15534" cy="725"/>
              <a:chOff x="1262" y="9293"/>
              <a:chExt cx="15534" cy="725"/>
            </a:xfrm>
          </p:grpSpPr>
          <p:sp>
            <p:nvSpPr>
              <p:cNvPr id="321" name="文本框 320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262" y="9414"/>
                <a:ext cx="1984" cy="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 Semibold" panose="020B0802040204020203" charset="-122"/>
                    <a:ea typeface="Microsoft YaHei Semibold" panose="020B0802040204020203" charset="-122"/>
                    <a:cs typeface="+mn-cs"/>
                  </a:rPr>
                  <a:t>业务</a:t>
                </a:r>
                <a:r>
                  <a:rPr kumimoji="0" lang="zh-CN" altLang="en-US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 Semibold" panose="020B0802040204020203" charset="-122"/>
                    <a:ea typeface="Microsoft YaHei Semibold" panose="020B0802040204020203" charset="-122"/>
                    <a:cs typeface="+mn-cs"/>
                  </a:rPr>
                  <a:t>价值</a:t>
                </a:r>
                <a:endParaRPr kumimoji="0" lang="zh-CN" altLang="en-US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 Semibold" panose="020B0802040204020203" charset="-122"/>
                  <a:ea typeface="Microsoft YaHei Semibold" panose="020B0802040204020203" charset="-122"/>
                  <a:cs typeface="+mn-cs"/>
                </a:endParaRPr>
              </a:p>
            </p:txBody>
          </p:sp>
          <p:sp>
            <p:nvSpPr>
              <p:cNvPr id="322" name="文本框 321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3730" y="9293"/>
                <a:ext cx="1984" cy="7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服务效率提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生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60%+</a:t>
                </a:r>
                <a:endParaRPr kumimoji="0" lang="en-US" altLang="zh-CN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</p:txBody>
          </p:sp>
          <p:sp>
            <p:nvSpPr>
              <p:cNvPr id="323" name="文本框 322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6440" y="9293"/>
                <a:ext cx="1984" cy="7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一次解决率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提升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30%+</a:t>
                </a:r>
                <a:endParaRPr kumimoji="0" lang="en-US" altLang="zh-CN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</p:txBody>
          </p:sp>
          <p:sp>
            <p:nvSpPr>
              <p:cNvPr id="324" name="文本框 323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9150" y="9293"/>
                <a:ext cx="1984" cy="7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资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产利用率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提升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40%+</a:t>
                </a:r>
                <a:endParaRPr kumimoji="0" lang="en-US" altLang="zh-CN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</p:txBody>
          </p:sp>
          <p:sp>
            <p:nvSpPr>
              <p:cNvPr id="325" name="文本框 324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11860" y="9293"/>
                <a:ext cx="1984" cy="7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数据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准确率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95%+</a:t>
                </a:r>
                <a:endParaRPr kumimoji="0" lang="en-US" altLang="zh-CN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</p:txBody>
          </p:sp>
          <p:sp>
            <p:nvSpPr>
              <p:cNvPr id="326" name="文本框 325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14812" y="9293"/>
                <a:ext cx="1984" cy="7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运维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成本降低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30%+</a:t>
                </a:r>
                <a:endParaRPr kumimoji="0" lang="en-US" altLang="zh-CN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</p:txBody>
          </p:sp>
          <p:cxnSp>
            <p:nvCxnSpPr>
              <p:cNvPr id="329" name="直接连接符 328"/>
              <p:cNvCxnSpPr/>
              <p:nvPr/>
            </p:nvCxnSpPr>
            <p:spPr>
              <a:xfrm>
                <a:off x="3488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30" name="直接连接符 329"/>
              <p:cNvCxnSpPr/>
              <p:nvPr/>
            </p:nvCxnSpPr>
            <p:spPr>
              <a:xfrm>
                <a:off x="6198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31" name="直接连接符 330"/>
              <p:cNvCxnSpPr/>
              <p:nvPr/>
            </p:nvCxnSpPr>
            <p:spPr>
              <a:xfrm>
                <a:off x="8908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32" name="直接连接符 331"/>
              <p:cNvCxnSpPr/>
              <p:nvPr/>
            </p:nvCxnSpPr>
            <p:spPr>
              <a:xfrm>
                <a:off x="14328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33" name="直接连接符 332"/>
              <p:cNvCxnSpPr/>
              <p:nvPr/>
            </p:nvCxnSpPr>
            <p:spPr>
              <a:xfrm>
                <a:off x="11618" y="9330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36" name="直接箭头连接符 335"/>
              <p:cNvCxnSpPr/>
              <p:nvPr/>
            </p:nvCxnSpPr>
            <p:spPr>
              <a:xfrm flipH="1" flipV="1">
                <a:off x="5956" y="9688"/>
                <a:ext cx="0" cy="227"/>
              </a:xfrm>
              <a:prstGeom prst="straightConnector1">
                <a:avLst/>
              </a:prstGeom>
              <a:ln w="12700">
                <a:solidFill>
                  <a:srgbClr val="6246E8"/>
                </a:solidFill>
                <a:tailEnd type="arrow" w="med" len="sm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37" name="直接箭头连接符 336"/>
              <p:cNvCxnSpPr/>
              <p:nvPr/>
            </p:nvCxnSpPr>
            <p:spPr>
              <a:xfrm flipH="1" flipV="1">
                <a:off x="8666" y="9689"/>
                <a:ext cx="0" cy="227"/>
              </a:xfrm>
              <a:prstGeom prst="straightConnector1">
                <a:avLst/>
              </a:prstGeom>
              <a:ln w="12700">
                <a:solidFill>
                  <a:srgbClr val="6246E8"/>
                </a:solidFill>
                <a:tailEnd type="arrow" w="med" len="sm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38" name="直接箭头连接符 337"/>
              <p:cNvCxnSpPr/>
              <p:nvPr/>
            </p:nvCxnSpPr>
            <p:spPr>
              <a:xfrm flipH="1" flipV="1">
                <a:off x="11376" y="9689"/>
                <a:ext cx="0" cy="227"/>
              </a:xfrm>
              <a:prstGeom prst="straightConnector1">
                <a:avLst/>
              </a:prstGeom>
              <a:ln w="12700">
                <a:solidFill>
                  <a:srgbClr val="6246E8"/>
                </a:solidFill>
                <a:headEnd type="arrow"/>
                <a:tailEnd type="none" w="med" len="sm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39" name="直接箭头连接符 338"/>
              <p:cNvCxnSpPr/>
              <p:nvPr/>
            </p:nvCxnSpPr>
            <p:spPr>
              <a:xfrm flipH="1" flipV="1">
                <a:off x="14086" y="9689"/>
                <a:ext cx="0" cy="227"/>
              </a:xfrm>
              <a:prstGeom prst="straightConnector1">
                <a:avLst/>
              </a:prstGeom>
              <a:ln w="12700">
                <a:solidFill>
                  <a:srgbClr val="6246E8"/>
                </a:solidFill>
                <a:tailEnd type="arrow" w="med" len="sm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40" name="直接箭头连接符 339"/>
              <p:cNvCxnSpPr/>
              <p:nvPr/>
            </p:nvCxnSpPr>
            <p:spPr>
              <a:xfrm flipH="1" flipV="1">
                <a:off x="14570" y="9689"/>
                <a:ext cx="0" cy="227"/>
              </a:xfrm>
              <a:prstGeom prst="straightConnector1">
                <a:avLst/>
              </a:prstGeom>
              <a:ln w="12700">
                <a:solidFill>
                  <a:srgbClr val="6246E8"/>
                </a:solidFill>
                <a:tailEnd type="arrow" w="med" len="sm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8" name="组合 87"/>
          <p:cNvGrpSpPr/>
          <p:nvPr/>
        </p:nvGrpSpPr>
        <p:grpSpPr>
          <a:xfrm>
            <a:off x="-154305" y="-2698750"/>
            <a:ext cx="11161395" cy="2459355"/>
            <a:chOff x="759" y="3218"/>
            <a:chExt cx="17577" cy="3873"/>
          </a:xfrm>
        </p:grpSpPr>
        <p:sp>
          <p:nvSpPr>
            <p:cNvPr id="89" name="矩形 88"/>
            <p:cNvSpPr/>
            <p:nvPr/>
          </p:nvSpPr>
          <p:spPr>
            <a:xfrm>
              <a:off x="759" y="3218"/>
              <a:ext cx="3179" cy="2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3765">
                <a:spcAft>
                  <a:spcPts val="1200"/>
                </a:spcAft>
                <a:buFont typeface="Wingdings" panose="05000000000000000000" pitchFamily="2" charset="2"/>
                <a:buNone/>
              </a:pP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多色使用可依次搭配以</a:t>
              </a: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下颜色</a:t>
              </a:r>
              <a:endParaRPr lang="zh-CN" altLang="en-US" sz="1100" dirty="0">
                <a:solidFill>
                  <a:srgbClr val="000000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  <p:grpSp>
          <p:nvGrpSpPr>
            <p:cNvPr id="90" name="组合 89"/>
            <p:cNvGrpSpPr/>
            <p:nvPr>
              <p:custDataLst>
                <p:tags r:id="rId21"/>
              </p:custDataLst>
            </p:nvPr>
          </p:nvGrpSpPr>
          <p:grpSpPr>
            <a:xfrm>
              <a:off x="759" y="3883"/>
              <a:ext cx="8600" cy="2591"/>
              <a:chOff x="745" y="3108"/>
              <a:chExt cx="11478" cy="3841"/>
            </a:xfrm>
          </p:grpSpPr>
          <p:sp>
            <p:nvSpPr>
              <p:cNvPr id="91" name="矩形 90"/>
              <p:cNvSpPr/>
              <p:nvPr/>
            </p:nvSpPr>
            <p:spPr>
              <a:xfrm>
                <a:off x="745" y="3108"/>
                <a:ext cx="5580" cy="3840"/>
              </a:xfrm>
              <a:prstGeom prst="rect">
                <a:avLst/>
              </a:prstGeom>
              <a:solidFill>
                <a:srgbClr val="6246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085296"/>
                  </a:solidFill>
                </a:endParaRPr>
              </a:p>
            </p:txBody>
          </p:sp>
          <p:sp>
            <p:nvSpPr>
              <p:cNvPr id="92" name="矩形 91"/>
              <p:cNvSpPr/>
              <p:nvPr/>
            </p:nvSpPr>
            <p:spPr>
              <a:xfrm>
                <a:off x="6315" y="3108"/>
                <a:ext cx="1181" cy="3840"/>
              </a:xfrm>
              <a:prstGeom prst="rect">
                <a:avLst/>
              </a:prstGeom>
              <a:solidFill>
                <a:srgbClr val="F2F0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053C7E"/>
                  </a:solidFill>
                </a:endParaRPr>
              </a:p>
            </p:txBody>
          </p:sp>
          <p:sp>
            <p:nvSpPr>
              <p:cNvPr id="93" name="矩形 92"/>
              <p:cNvSpPr/>
              <p:nvPr/>
            </p:nvSpPr>
            <p:spPr>
              <a:xfrm>
                <a:off x="9858" y="3108"/>
                <a:ext cx="1181" cy="3840"/>
              </a:xfrm>
              <a:prstGeom prst="rect">
                <a:avLst/>
              </a:prstGeom>
              <a:solidFill>
                <a:srgbClr val="94A3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94" name="矩形 93"/>
              <p:cNvSpPr/>
              <p:nvPr/>
            </p:nvSpPr>
            <p:spPr>
              <a:xfrm>
                <a:off x="7496" y="3108"/>
                <a:ext cx="1181" cy="3840"/>
              </a:xfrm>
              <a:prstGeom prst="rect">
                <a:avLst/>
              </a:prstGeom>
              <a:solidFill>
                <a:srgbClr val="1E29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070E2A"/>
                  </a:solidFill>
                </a:endParaRPr>
              </a:p>
            </p:txBody>
          </p:sp>
          <p:sp>
            <p:nvSpPr>
              <p:cNvPr id="95" name="矩形 94"/>
              <p:cNvSpPr/>
              <p:nvPr/>
            </p:nvSpPr>
            <p:spPr>
              <a:xfrm>
                <a:off x="8678" y="3108"/>
                <a:ext cx="1181" cy="3840"/>
              </a:xfrm>
              <a:prstGeom prst="rect">
                <a:avLst/>
              </a:prstGeom>
              <a:solidFill>
                <a:srgbClr val="6B72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0193A"/>
                  </a:solidFill>
                </a:endParaRPr>
              </a:p>
            </p:txBody>
          </p:sp>
          <p:sp>
            <p:nvSpPr>
              <p:cNvPr id="96" name="矩形 95"/>
              <p:cNvSpPr/>
              <p:nvPr/>
            </p:nvSpPr>
            <p:spPr>
              <a:xfrm>
                <a:off x="6320" y="6560"/>
                <a:ext cx="1172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rgbClr val="1E293B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淡紫色背景</a:t>
                </a:r>
                <a:endParaRPr lang="zh-CN" altLang="en-US" sz="800" dirty="0">
                  <a:solidFill>
                    <a:srgbClr val="1E293B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sp>
            <p:nvSpPr>
              <p:cNvPr id="97" name="矩形 96"/>
              <p:cNvSpPr/>
              <p:nvPr/>
            </p:nvSpPr>
            <p:spPr>
              <a:xfrm>
                <a:off x="9863" y="6560"/>
                <a:ext cx="1172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描述类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文字</a:t>
                </a:r>
                <a:endParaRPr lang="zh-CN" altLang="en-US" sz="800" dirty="0">
                  <a:solidFill>
                    <a:schemeClr val="bg1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sp>
            <p:nvSpPr>
              <p:cNvPr id="98" name="矩形 97"/>
              <p:cNvSpPr/>
              <p:nvPr/>
            </p:nvSpPr>
            <p:spPr>
              <a:xfrm>
                <a:off x="8683" y="6560"/>
                <a:ext cx="1172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次级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灰</a:t>
                </a:r>
                <a:endParaRPr lang="zh-CN" altLang="en-US" sz="800" dirty="0">
                  <a:solidFill>
                    <a:schemeClr val="bg1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sp>
            <p:nvSpPr>
              <p:cNvPr id="99" name="矩形 98"/>
              <p:cNvSpPr/>
              <p:nvPr/>
            </p:nvSpPr>
            <p:spPr>
              <a:xfrm>
                <a:off x="7501" y="6560"/>
                <a:ext cx="1172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主黑色</a:t>
                </a:r>
                <a:endParaRPr lang="zh-CN" altLang="en-US" sz="800" dirty="0">
                  <a:solidFill>
                    <a:schemeClr val="bg1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sp>
            <p:nvSpPr>
              <p:cNvPr id="100" name="矩形 99"/>
              <p:cNvSpPr/>
              <p:nvPr/>
            </p:nvSpPr>
            <p:spPr>
              <a:xfrm>
                <a:off x="5154" y="6560"/>
                <a:ext cx="1161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主题色</a:t>
                </a:r>
                <a:endParaRPr lang="zh-CN" altLang="en-US" sz="800" dirty="0">
                  <a:solidFill>
                    <a:schemeClr val="bg1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grpSp>
            <p:nvGrpSpPr>
              <p:cNvPr id="101" name="组合 100"/>
              <p:cNvGrpSpPr/>
              <p:nvPr/>
            </p:nvGrpSpPr>
            <p:grpSpPr>
              <a:xfrm>
                <a:off x="11042" y="3109"/>
                <a:ext cx="1181" cy="3840"/>
                <a:chOff x="11042" y="3109"/>
                <a:chExt cx="1181" cy="3840"/>
              </a:xfrm>
            </p:grpSpPr>
            <p:sp>
              <p:nvSpPr>
                <p:cNvPr id="102" name="矩形 101"/>
                <p:cNvSpPr/>
                <p:nvPr>
                  <p:custDataLst>
                    <p:tags r:id="rId22"/>
                  </p:custDataLst>
                </p:nvPr>
              </p:nvSpPr>
              <p:spPr>
                <a:xfrm>
                  <a:off x="11042" y="3109"/>
                  <a:ext cx="1181" cy="3840"/>
                </a:xfrm>
                <a:prstGeom prst="rect">
                  <a:avLst/>
                </a:prstGeom>
                <a:solidFill>
                  <a:srgbClr val="D5D8D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rgbClr val="112853"/>
                    </a:solidFill>
                  </a:endParaRPr>
                </a:p>
              </p:txBody>
            </p:sp>
            <p:sp>
              <p:nvSpPr>
                <p:cNvPr id="103" name="矩形 102"/>
                <p:cNvSpPr/>
                <p:nvPr>
                  <p:custDataLst>
                    <p:tags r:id="rId23"/>
                  </p:custDataLst>
                </p:nvPr>
              </p:nvSpPr>
              <p:spPr>
                <a:xfrm>
                  <a:off x="11047" y="6561"/>
                  <a:ext cx="1172" cy="286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spAutoFit/>
                </a:bodyPr>
                <a:lstStyle/>
                <a:p>
                  <a:pPr algn="ctr" defTabSz="913765">
                    <a:spcAft>
                      <a:spcPts val="1200"/>
                    </a:spcAft>
                    <a:buFont typeface="Wingdings" panose="05000000000000000000" pitchFamily="2" charset="2"/>
                    <a:buNone/>
                  </a:pPr>
                  <a:r>
                    <a:rPr lang="zh-CN" altLang="en-US" sz="800" dirty="0">
                      <a:solidFill>
                        <a:schemeClr val="bg1"/>
                      </a:solidFill>
                      <a:latin typeface="Microsoft YaHei" panose="020B0802040204020203" charset="-122"/>
                      <a:ea typeface="Microsoft YaHei" panose="020B0802040204020203" charset="-122"/>
                      <a:cs typeface="Microsoft YaHei" panose="020B0802040204020203" charset="-122"/>
                    </a:rPr>
                    <a:t>描边</a:t>
                  </a:r>
                  <a:endPara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endParaRPr>
                </a:p>
              </p:txBody>
            </p:sp>
          </p:grpSp>
        </p:grpSp>
        <p:grpSp>
          <p:nvGrpSpPr>
            <p:cNvPr id="104" name="组合 103"/>
            <p:cNvGrpSpPr/>
            <p:nvPr>
              <p:custDataLst>
                <p:tags r:id="rId24"/>
              </p:custDataLst>
            </p:nvPr>
          </p:nvGrpSpPr>
          <p:grpSpPr>
            <a:xfrm>
              <a:off x="10389" y="3882"/>
              <a:ext cx="2659" cy="2591"/>
              <a:chOff x="13101" y="3108"/>
              <a:chExt cx="3548" cy="3840"/>
            </a:xfrm>
          </p:grpSpPr>
          <p:sp>
            <p:nvSpPr>
              <p:cNvPr id="105" name="矩形 104"/>
              <p:cNvSpPr/>
              <p:nvPr>
                <p:custDataLst>
                  <p:tags r:id="rId25"/>
                </p:custDataLst>
              </p:nvPr>
            </p:nvSpPr>
            <p:spPr>
              <a:xfrm>
                <a:off x="13101" y="3108"/>
                <a:ext cx="1181" cy="384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06" name="矩形 105"/>
              <p:cNvSpPr/>
              <p:nvPr>
                <p:custDataLst>
                  <p:tags r:id="rId26"/>
                </p:custDataLst>
              </p:nvPr>
            </p:nvSpPr>
            <p:spPr>
              <a:xfrm>
                <a:off x="14282" y="3108"/>
                <a:ext cx="1181" cy="384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07" name="矩形 106"/>
              <p:cNvSpPr/>
              <p:nvPr>
                <p:custDataLst>
                  <p:tags r:id="rId27"/>
                </p:custDataLst>
              </p:nvPr>
            </p:nvSpPr>
            <p:spPr>
              <a:xfrm>
                <a:off x="15468" y="3108"/>
                <a:ext cx="1181" cy="384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</p:grpSp>
        <p:grpSp>
          <p:nvGrpSpPr>
            <p:cNvPr id="108" name="组合 107"/>
            <p:cNvGrpSpPr/>
            <p:nvPr>
              <p:custDataLst>
                <p:tags r:id="rId28"/>
              </p:custDataLst>
            </p:nvPr>
          </p:nvGrpSpPr>
          <p:grpSpPr>
            <a:xfrm>
              <a:off x="13922" y="3883"/>
              <a:ext cx="4414" cy="2591"/>
              <a:chOff x="14982" y="2768"/>
              <a:chExt cx="5082" cy="3841"/>
            </a:xfrm>
          </p:grpSpPr>
          <p:sp>
            <p:nvSpPr>
              <p:cNvPr id="109" name="矩形 108"/>
              <p:cNvSpPr/>
              <p:nvPr>
                <p:custDataLst>
                  <p:tags r:id="rId29"/>
                </p:custDataLst>
              </p:nvPr>
            </p:nvSpPr>
            <p:spPr>
              <a:xfrm>
                <a:off x="14982" y="2769"/>
                <a:ext cx="1019" cy="3840"/>
              </a:xfrm>
              <a:prstGeom prst="rect">
                <a:avLst/>
              </a:prstGeom>
              <a:solidFill>
                <a:srgbClr val="1759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10" name="矩形 109"/>
              <p:cNvSpPr/>
              <p:nvPr>
                <p:custDataLst>
                  <p:tags r:id="rId30"/>
                </p:custDataLst>
              </p:nvPr>
            </p:nvSpPr>
            <p:spPr>
              <a:xfrm>
                <a:off x="16001" y="2769"/>
                <a:ext cx="1019" cy="3840"/>
              </a:xfrm>
              <a:prstGeom prst="rect">
                <a:avLst/>
              </a:prstGeom>
              <a:solidFill>
                <a:srgbClr val="28A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11" name="矩形 110"/>
              <p:cNvSpPr/>
              <p:nvPr>
                <p:custDataLst>
                  <p:tags r:id="rId31"/>
                </p:custDataLst>
              </p:nvPr>
            </p:nvSpPr>
            <p:spPr>
              <a:xfrm>
                <a:off x="17012" y="2769"/>
                <a:ext cx="1019" cy="3840"/>
              </a:xfrm>
              <a:prstGeom prst="rect">
                <a:avLst/>
              </a:prstGeom>
              <a:solidFill>
                <a:srgbClr val="6265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12" name="矩形 111"/>
              <p:cNvSpPr/>
              <p:nvPr>
                <p:custDataLst>
                  <p:tags r:id="rId32"/>
                </p:custDataLst>
              </p:nvPr>
            </p:nvSpPr>
            <p:spPr>
              <a:xfrm>
                <a:off x="18031" y="2768"/>
                <a:ext cx="1019" cy="3840"/>
              </a:xfrm>
              <a:prstGeom prst="rect">
                <a:avLst/>
              </a:prstGeom>
              <a:solidFill>
                <a:srgbClr val="D383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13" name="矩形 112"/>
              <p:cNvSpPr/>
              <p:nvPr>
                <p:custDataLst>
                  <p:tags r:id="rId33"/>
                </p:custDataLst>
              </p:nvPr>
            </p:nvSpPr>
            <p:spPr>
              <a:xfrm>
                <a:off x="19045" y="2769"/>
                <a:ext cx="1019" cy="3840"/>
              </a:xfrm>
              <a:prstGeom prst="rect">
                <a:avLst/>
              </a:prstGeom>
              <a:solidFill>
                <a:srgbClr val="4CAF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</p:grpSp>
        <p:sp>
          <p:nvSpPr>
            <p:cNvPr id="114" name="矩形 113"/>
            <p:cNvSpPr/>
            <p:nvPr/>
          </p:nvSpPr>
          <p:spPr>
            <a:xfrm>
              <a:off x="11165" y="6825"/>
              <a:ext cx="1396" cy="2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3765">
                <a:spcAft>
                  <a:spcPts val="1200"/>
                </a:spcAft>
                <a:buFont typeface="Wingdings" panose="05000000000000000000" pitchFamily="2" charset="2"/>
                <a:buNone/>
              </a:pP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主题色</a:t>
              </a: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拓展</a:t>
              </a:r>
              <a:endParaRPr lang="zh-CN" altLang="en-US" sz="1100" dirty="0">
                <a:solidFill>
                  <a:srgbClr val="000000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15976" y="6825"/>
              <a:ext cx="948" cy="2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3765">
                <a:spcAft>
                  <a:spcPts val="1200"/>
                </a:spcAft>
                <a:buFont typeface="Wingdings" panose="05000000000000000000" pitchFamily="2" charset="2"/>
                <a:buNone/>
              </a:pP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多色拓展</a:t>
              </a:r>
              <a:endParaRPr lang="zh-CN" altLang="en-US" sz="1100" dirty="0">
                <a:solidFill>
                  <a:srgbClr val="000000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4706" y="6825"/>
              <a:ext cx="706" cy="2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3765">
                <a:spcAft>
                  <a:spcPts val="1200"/>
                </a:spcAft>
                <a:buFont typeface="Wingdings" panose="05000000000000000000" pitchFamily="2" charset="2"/>
                <a:buNone/>
              </a:pP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标准</a:t>
              </a: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色</a:t>
              </a:r>
              <a:endParaRPr lang="zh-CN" altLang="en-US" sz="1100" dirty="0">
                <a:solidFill>
                  <a:srgbClr val="000000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</p:grpSp>
      <p:cxnSp>
        <p:nvCxnSpPr>
          <p:cNvPr id="118" name="直接连接符 117"/>
          <p:cNvCxnSpPr>
            <a:stCxn id="31" idx="2"/>
          </p:cNvCxnSpPr>
          <p:nvPr/>
        </p:nvCxnSpPr>
        <p:spPr>
          <a:xfrm>
            <a:off x="6088380" y="4925695"/>
            <a:ext cx="190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9" name="肘形连接符 118"/>
          <p:cNvCxnSpPr>
            <a:stCxn id="5" idx="2"/>
            <a:endCxn id="20" idx="0"/>
          </p:cNvCxnSpPr>
          <p:nvPr/>
        </p:nvCxnSpPr>
        <p:spPr>
          <a:xfrm rot="5400000">
            <a:off x="4165600" y="428625"/>
            <a:ext cx="316865" cy="3544570"/>
          </a:xfrm>
          <a:prstGeom prst="bentConnector3">
            <a:avLst>
              <a:gd name="adj1" fmla="val 50000"/>
            </a:avLst>
          </a:prstGeom>
          <a:ln>
            <a:solidFill>
              <a:srgbClr val="6246E8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0" name="直接箭头连接符 119"/>
          <p:cNvCxnSpPr/>
          <p:nvPr/>
        </p:nvCxnSpPr>
        <p:spPr>
          <a:xfrm flipH="1">
            <a:off x="6094095" y="2042795"/>
            <a:ext cx="3175" cy="316865"/>
          </a:xfrm>
          <a:prstGeom prst="straightConnector1">
            <a:avLst/>
          </a:prstGeom>
          <a:ln>
            <a:solidFill>
              <a:srgbClr val="6246E8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4" name="肘形连接符 123"/>
          <p:cNvCxnSpPr/>
          <p:nvPr/>
        </p:nvCxnSpPr>
        <p:spPr>
          <a:xfrm>
            <a:off x="6088380" y="2202180"/>
            <a:ext cx="3547745" cy="144000"/>
          </a:xfrm>
          <a:prstGeom prst="bentConnector2">
            <a:avLst/>
          </a:prstGeom>
          <a:ln>
            <a:solidFill>
              <a:srgbClr val="6246E8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0" name="矩形 379"/>
          <p:cNvSpPr/>
          <p:nvPr>
            <p:custDataLst>
              <p:tags r:id="rId1"/>
            </p:custDataLst>
          </p:nvPr>
        </p:nvSpPr>
        <p:spPr>
          <a:xfrm>
            <a:off x="0" y="3972560"/>
            <a:ext cx="12192000" cy="2884805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0345" y="155575"/>
            <a:ext cx="11260455" cy="706755"/>
            <a:chOff x="347" y="245"/>
            <a:chExt cx="17733" cy="1113"/>
          </a:xfrm>
        </p:grpSpPr>
        <p:sp>
          <p:nvSpPr>
            <p:cNvPr id="8" name="文本框 7"/>
            <p:cNvSpPr txBox="1"/>
            <p:nvPr>
              <p:custDataLst>
                <p:tags r:id="rId2"/>
              </p:custDataLst>
            </p:nvPr>
          </p:nvSpPr>
          <p:spPr>
            <a:xfrm>
              <a:off x="347" y="245"/>
              <a:ext cx="17733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r>
                <a:rPr lang="zh-CN" altLang="en-US" sz="2000" b="1" dirty="0">
                  <a:solidFill>
                    <a:srgbClr val="6246E8"/>
                  </a:solidFill>
                  <a:latin typeface="微软雅黑" panose="020B0802040204020203" charset="-122"/>
                  <a:ea typeface="微软雅黑" panose="020B0802040204020203" charset="-122"/>
                  <a:sym typeface="+mn-ea"/>
                </a:rPr>
                <a:t>ITSM：AI赋能，让IT服务高效流转、全程可控</a:t>
              </a:r>
              <a:endParaRPr lang="en-US" sz="2000" dirty="0"/>
            </a:p>
            <a:p>
              <a:endParaRPr lang="zh-CN" altLang="en-US" sz="2000" b="1" dirty="0">
                <a:solidFill>
                  <a:srgbClr val="6246E8"/>
                </a:solidFill>
                <a:latin typeface="微软雅黑" panose="020B0802040204020203" charset="-122"/>
                <a:ea typeface="微软雅黑" panose="020B0802040204020203" charset="-122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3"/>
              </p:custDataLst>
            </p:nvPr>
          </p:nvSpPr>
          <p:spPr>
            <a:xfrm>
              <a:off x="347" y="722"/>
              <a:ext cx="15228" cy="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覆盖服务请求、事件、问题、变更、发布全流程，</a:t>
              </a:r>
              <a:r>
                <a:rPr kumimoji="0" lang="en-US" altLang="zh-CN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AI</a:t>
              </a:r>
              <a:r>
                <a:rPr kumimoji="0" lang="zh-CN" altLang="en-US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深度嵌入每个环节</a:t>
              </a:r>
              <a:endParaRPr kumimoji="0" lang="zh-CN" altLang="en-US" sz="1400" b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flipH="1">
              <a:off x="347" y="325"/>
              <a:ext cx="57" cy="791"/>
            </a:xfrm>
            <a:prstGeom prst="rect">
              <a:avLst/>
            </a:prstGeom>
            <a:solidFill>
              <a:srgbClr val="6246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" name="Shape 2"/>
          <p:cNvSpPr/>
          <p:nvPr/>
        </p:nvSpPr>
        <p:spPr>
          <a:xfrm>
            <a:off x="695960" y="1037590"/>
            <a:ext cx="3478530" cy="3736975"/>
          </a:xfrm>
          <a:prstGeom prst="rect">
            <a:avLst/>
          </a:prstGeom>
          <a:solidFill>
            <a:srgbClr val="FFFFFF"/>
          </a:solidFill>
          <a:ln w="9144">
            <a:solidFill>
              <a:srgbClr val="E5E7EB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95960" y="1037590"/>
            <a:ext cx="3465830" cy="540385"/>
          </a:xfrm>
          <a:prstGeom prst="rect">
            <a:avLst/>
          </a:prstGeom>
          <a:solidFill>
            <a:srgbClr val="3B82F6"/>
          </a:solidFill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5110" y="1216660"/>
            <a:ext cx="228600" cy="182880"/>
          </a:xfrm>
          <a:prstGeom prst="rect">
            <a:avLst/>
          </a:prstGeom>
        </p:spPr>
      </p:pic>
      <p:sp>
        <p:nvSpPr>
          <p:cNvPr id="2" name="Text 4"/>
          <p:cNvSpPr/>
          <p:nvPr/>
        </p:nvSpPr>
        <p:spPr>
          <a:xfrm>
            <a:off x="1853565" y="1175385"/>
            <a:ext cx="1471295" cy="21590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rPr>
              <a:t>服务在线 协同共享</a:t>
            </a:r>
            <a:endParaRPr lang="en-US" sz="1400" b="1" dirty="0">
              <a:solidFill>
                <a:srgbClr val="FFFFFF"/>
              </a:solidFill>
              <a:latin typeface="Microsoft YaHei Regular" panose="020B0802040204020203" charset="-122"/>
              <a:ea typeface="Microsoft YaHei Regular" panose="020B0802040204020203" charset="-122"/>
              <a:cs typeface="Microsoft YaHei Regular" panose="020B0802040204020203" charset="-122"/>
            </a:endParaRPr>
          </a:p>
        </p:txBody>
      </p:sp>
      <p:pic>
        <p:nvPicPr>
          <p:cNvPr id="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840" y="1789430"/>
            <a:ext cx="165100" cy="1651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35380" y="1760855"/>
            <a:ext cx="762635" cy="22161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E1A47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 Bold" pitchFamily="34" charset="-120"/>
              </a:rPr>
              <a:t>多渠道提单</a:t>
            </a:r>
            <a:endParaRPr lang="en-US" sz="1200" b="1" dirty="0">
              <a:solidFill>
                <a:srgbClr val="2E1A47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 Bold" pitchFamily="34" charset="-12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1135380" y="2003425"/>
            <a:ext cx="2667000" cy="18415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</a:rPr>
              <a:t>企微、钉钉、飞书、微信、二维码等全渠道</a:t>
            </a:r>
            <a:r>
              <a:rPr lang="zh-CN" altLang="en-US" sz="10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</a:rPr>
              <a:t>接入</a:t>
            </a:r>
            <a:endParaRPr lang="zh-CN" altLang="en-US" sz="1000" dirty="0">
              <a:solidFill>
                <a:srgbClr val="4B5563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" pitchFamily="34" charset="-120"/>
            </a:endParaRPr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840" y="2406015"/>
            <a:ext cx="165100" cy="1651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35380" y="2377440"/>
            <a:ext cx="762635" cy="22161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E1A47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 Bold" pitchFamily="34" charset="-120"/>
              </a:rPr>
              <a:t>在线服务台</a:t>
            </a:r>
            <a:endParaRPr lang="en-US" sz="1200" b="1" dirty="0">
              <a:solidFill>
                <a:srgbClr val="2E1A47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 Bold" pitchFamily="34" charset="-120"/>
            </a:endParaRPr>
          </a:p>
        </p:txBody>
      </p:sp>
      <p:sp>
        <p:nvSpPr>
          <p:cNvPr id="15" name="Text 9"/>
          <p:cNvSpPr/>
          <p:nvPr/>
        </p:nvSpPr>
        <p:spPr>
          <a:xfrm>
            <a:off x="1135380" y="2637790"/>
            <a:ext cx="1778000" cy="18415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</a:rPr>
              <a:t>统一的服务入口，提升用户体验</a:t>
            </a:r>
            <a:endParaRPr lang="en-US" sz="1000" dirty="0">
              <a:solidFill>
                <a:srgbClr val="4B5563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" pitchFamily="34" charset="-120"/>
            </a:endParaRPr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840" y="2960053"/>
            <a:ext cx="165100" cy="16510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135380" y="2931795"/>
            <a:ext cx="914400" cy="22161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E1A47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 Bold" pitchFamily="34" charset="-120"/>
              </a:rPr>
              <a:t>自助服务门户</a:t>
            </a:r>
            <a:endParaRPr lang="en-US" sz="1200" b="1" dirty="0">
              <a:solidFill>
                <a:srgbClr val="2E1A47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 Bold" pitchFamily="34" charset="-120"/>
            </a:endParaRPr>
          </a:p>
        </p:txBody>
      </p:sp>
      <p:sp>
        <p:nvSpPr>
          <p:cNvPr id="18" name="Text 11"/>
          <p:cNvSpPr/>
          <p:nvPr/>
        </p:nvSpPr>
        <p:spPr>
          <a:xfrm>
            <a:off x="1135380" y="3193415"/>
            <a:ext cx="1651000" cy="18415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</a:rPr>
              <a:t>用户自助查询与解决常见问题</a:t>
            </a:r>
            <a:endParaRPr lang="en-US" sz="1000" dirty="0">
              <a:solidFill>
                <a:srgbClr val="4B5563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" pitchFamily="34" charset="-120"/>
            </a:endParaRPr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840" y="3550603"/>
            <a:ext cx="165100" cy="165100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1135380" y="3522345"/>
            <a:ext cx="609600" cy="22161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E1A47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 Bold" pitchFamily="34" charset="-120"/>
              </a:rPr>
              <a:t>移动办公</a:t>
            </a:r>
            <a:endParaRPr lang="en-US" sz="1200" b="1" dirty="0">
              <a:solidFill>
                <a:srgbClr val="2E1A47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 Bold" pitchFamily="34" charset="-120"/>
            </a:endParaRPr>
          </a:p>
        </p:txBody>
      </p:sp>
      <p:sp>
        <p:nvSpPr>
          <p:cNvPr id="21" name="Text 13"/>
          <p:cNvSpPr/>
          <p:nvPr/>
        </p:nvSpPr>
        <p:spPr>
          <a:xfrm>
            <a:off x="1135380" y="3788410"/>
            <a:ext cx="1905000" cy="18415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</a:rPr>
              <a:t>随时随地处理工单，打破空间限制</a:t>
            </a:r>
            <a:endParaRPr lang="en-US" sz="1000" dirty="0">
              <a:solidFill>
                <a:srgbClr val="4B5563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" pitchFamily="34" charset="-120"/>
            </a:endParaRPr>
          </a:p>
        </p:txBody>
      </p:sp>
      <p:sp>
        <p:nvSpPr>
          <p:cNvPr id="22" name="Shape 14"/>
          <p:cNvSpPr/>
          <p:nvPr/>
        </p:nvSpPr>
        <p:spPr>
          <a:xfrm>
            <a:off x="4345305" y="1037590"/>
            <a:ext cx="3484880" cy="3736975"/>
          </a:xfrm>
          <a:prstGeom prst="rect">
            <a:avLst/>
          </a:prstGeom>
          <a:solidFill>
            <a:srgbClr val="FFFFFF"/>
          </a:solidFill>
          <a:ln w="9144">
            <a:solidFill>
              <a:srgbClr val="E5E7EB"/>
            </a:solidFill>
            <a:prstDash val="solid"/>
          </a:ln>
        </p:spPr>
      </p:sp>
      <p:sp>
        <p:nvSpPr>
          <p:cNvPr id="23" name="Shape 15"/>
          <p:cNvSpPr/>
          <p:nvPr/>
        </p:nvSpPr>
        <p:spPr>
          <a:xfrm>
            <a:off x="4351020" y="1037590"/>
            <a:ext cx="3471545" cy="540385"/>
          </a:xfrm>
          <a:prstGeom prst="rect">
            <a:avLst/>
          </a:prstGeom>
          <a:solidFill>
            <a:srgbClr val="8B5CF6"/>
          </a:solidFill>
        </p:spPr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96840" y="1216660"/>
            <a:ext cx="182880" cy="182880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5488305" y="1175385"/>
            <a:ext cx="1471295" cy="21590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rPr>
              <a:t>高效流转 全程可控</a:t>
            </a:r>
            <a:endParaRPr lang="en-US" sz="1400" b="1" dirty="0">
              <a:solidFill>
                <a:srgbClr val="FFFFFF"/>
              </a:solidFill>
              <a:latin typeface="Microsoft YaHei Regular" panose="020B0802040204020203" charset="-122"/>
              <a:ea typeface="Microsoft YaHei Regular" panose="020B0802040204020203" charset="-122"/>
              <a:cs typeface="Microsoft YaHei Regular" panose="020B0802040204020203" charset="-122"/>
            </a:endParaRPr>
          </a:p>
        </p:txBody>
      </p:sp>
      <p:pic>
        <p:nvPicPr>
          <p:cNvPr id="26" name="Image 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3900" y="1789430"/>
            <a:ext cx="165100" cy="165100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4790440" y="1760855"/>
            <a:ext cx="914400" cy="22161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E1A47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 Bold" pitchFamily="34" charset="-120"/>
              </a:rPr>
              <a:t>智能路由分派</a:t>
            </a:r>
            <a:endParaRPr lang="en-US" sz="1200" b="1" dirty="0">
              <a:solidFill>
                <a:srgbClr val="2E1A47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 Bold" pitchFamily="34" charset="-120"/>
            </a:endParaRPr>
          </a:p>
        </p:txBody>
      </p:sp>
      <p:sp>
        <p:nvSpPr>
          <p:cNvPr id="28" name="Text 18"/>
          <p:cNvSpPr/>
          <p:nvPr/>
        </p:nvSpPr>
        <p:spPr>
          <a:xfrm>
            <a:off x="4790440" y="2003425"/>
            <a:ext cx="2274570" cy="18415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rPr>
              <a:t>基于AI意图识别，精准分派至对应处理人</a:t>
            </a:r>
            <a:endParaRPr lang="en-US" sz="1000" dirty="0">
              <a:solidFill>
                <a:srgbClr val="4B5563"/>
              </a:solidFill>
              <a:latin typeface="Microsoft YaHei Regular" panose="020B0802040204020203" charset="-122"/>
              <a:ea typeface="Microsoft YaHei Regular" panose="020B0802040204020203" charset="-122"/>
              <a:cs typeface="Microsoft YaHei Regular" panose="020B0802040204020203" charset="-122"/>
            </a:endParaRPr>
          </a:p>
        </p:txBody>
      </p:sp>
      <p:pic>
        <p:nvPicPr>
          <p:cNvPr id="29" name="Image 8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3900" y="2406015"/>
            <a:ext cx="165100" cy="165100"/>
          </a:xfrm>
          <a:prstGeom prst="rect">
            <a:avLst/>
          </a:prstGeom>
        </p:spPr>
      </p:pic>
      <p:sp>
        <p:nvSpPr>
          <p:cNvPr id="30" name="Text 19"/>
          <p:cNvSpPr/>
          <p:nvPr/>
        </p:nvSpPr>
        <p:spPr>
          <a:xfrm>
            <a:off x="4790440" y="2377440"/>
            <a:ext cx="609600" cy="22161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E1A47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 Bold" pitchFamily="34" charset="-120"/>
              </a:rPr>
              <a:t>聚类分析</a:t>
            </a:r>
            <a:endParaRPr lang="en-US" sz="1200" b="1" dirty="0">
              <a:solidFill>
                <a:srgbClr val="2E1A47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 Bold" pitchFamily="34" charset="-120"/>
            </a:endParaRPr>
          </a:p>
        </p:txBody>
      </p:sp>
      <p:sp>
        <p:nvSpPr>
          <p:cNvPr id="31" name="Text 20"/>
          <p:cNvSpPr/>
          <p:nvPr/>
        </p:nvSpPr>
        <p:spPr>
          <a:xfrm>
            <a:off x="4790440" y="2637790"/>
            <a:ext cx="1905000" cy="18415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</a:rPr>
              <a:t>智能识别相似事件，避免重复处理</a:t>
            </a:r>
            <a:endParaRPr lang="en-US" sz="1000" dirty="0">
              <a:solidFill>
                <a:srgbClr val="4B5563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" pitchFamily="34" charset="-120"/>
            </a:endParaRPr>
          </a:p>
        </p:txBody>
      </p:sp>
      <p:pic>
        <p:nvPicPr>
          <p:cNvPr id="32" name="Image 9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3900" y="2960053"/>
            <a:ext cx="165100" cy="165100"/>
          </a:xfrm>
          <a:prstGeom prst="rect">
            <a:avLst/>
          </a:prstGeom>
        </p:spPr>
      </p:pic>
      <p:sp>
        <p:nvSpPr>
          <p:cNvPr id="33" name="Text 21"/>
          <p:cNvSpPr/>
          <p:nvPr/>
        </p:nvSpPr>
        <p:spPr>
          <a:xfrm>
            <a:off x="4790440" y="2931795"/>
            <a:ext cx="1066800" cy="22161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E1A47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 Bold" pitchFamily="34" charset="-120"/>
              </a:rPr>
              <a:t>自定义流程配置</a:t>
            </a:r>
            <a:endParaRPr lang="en-US" sz="1200" b="1" dirty="0">
              <a:solidFill>
                <a:srgbClr val="2E1A47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 Bold" pitchFamily="34" charset="-120"/>
            </a:endParaRPr>
          </a:p>
        </p:txBody>
      </p:sp>
      <p:sp>
        <p:nvSpPr>
          <p:cNvPr id="34" name="Text 22"/>
          <p:cNvSpPr/>
          <p:nvPr/>
        </p:nvSpPr>
        <p:spPr>
          <a:xfrm>
            <a:off x="4790440" y="3193415"/>
            <a:ext cx="1651000" cy="18415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</a:rPr>
              <a:t>灵活适配企业个性化管理需求</a:t>
            </a:r>
            <a:endParaRPr lang="en-US" sz="1000" dirty="0">
              <a:solidFill>
                <a:srgbClr val="4B5563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" pitchFamily="34" charset="-120"/>
            </a:endParaRPr>
          </a:p>
        </p:txBody>
      </p:sp>
      <p:pic>
        <p:nvPicPr>
          <p:cNvPr id="35" name="Image 1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3900" y="3550603"/>
            <a:ext cx="165100" cy="165100"/>
          </a:xfrm>
          <a:prstGeom prst="rect">
            <a:avLst/>
          </a:prstGeom>
        </p:spPr>
      </p:pic>
      <p:sp>
        <p:nvSpPr>
          <p:cNvPr id="36" name="Text 23"/>
          <p:cNvSpPr/>
          <p:nvPr/>
        </p:nvSpPr>
        <p:spPr>
          <a:xfrm>
            <a:off x="4790440" y="3522345"/>
            <a:ext cx="1033145" cy="22161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E1A47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rPr>
              <a:t>时效与SLA管控</a:t>
            </a:r>
            <a:endParaRPr lang="en-US" sz="1200" b="1" dirty="0">
              <a:solidFill>
                <a:srgbClr val="2E1A47"/>
              </a:solidFill>
              <a:latin typeface="Microsoft YaHei Regular" panose="020B0802040204020203" charset="-122"/>
              <a:ea typeface="Microsoft YaHei Regular" panose="020B0802040204020203" charset="-122"/>
              <a:cs typeface="Microsoft YaHei Regular" panose="020B0802040204020203" charset="-122"/>
            </a:endParaRPr>
          </a:p>
        </p:txBody>
      </p:sp>
      <p:sp>
        <p:nvSpPr>
          <p:cNvPr id="37" name="Text 24"/>
          <p:cNvSpPr/>
          <p:nvPr/>
        </p:nvSpPr>
        <p:spPr>
          <a:xfrm>
            <a:off x="4790440" y="3788410"/>
            <a:ext cx="2031365" cy="18415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</a:rPr>
              <a:t>全流程时效监控，确保服务质量达标</a:t>
            </a:r>
            <a:endParaRPr lang="en-US" sz="1000" dirty="0">
              <a:solidFill>
                <a:srgbClr val="4B5563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" pitchFamily="34" charset="-120"/>
            </a:endParaRPr>
          </a:p>
        </p:txBody>
      </p:sp>
      <p:sp>
        <p:nvSpPr>
          <p:cNvPr id="38" name="Shape 25"/>
          <p:cNvSpPr/>
          <p:nvPr/>
        </p:nvSpPr>
        <p:spPr>
          <a:xfrm>
            <a:off x="8005445" y="1037590"/>
            <a:ext cx="3490595" cy="3736975"/>
          </a:xfrm>
          <a:prstGeom prst="rect">
            <a:avLst/>
          </a:prstGeom>
          <a:solidFill>
            <a:srgbClr val="FFFFFF"/>
          </a:solidFill>
          <a:ln w="9144">
            <a:solidFill>
              <a:srgbClr val="E5E7EB"/>
            </a:solidFill>
            <a:prstDash val="solid"/>
          </a:ln>
        </p:spPr>
      </p:sp>
      <p:sp>
        <p:nvSpPr>
          <p:cNvPr id="39" name="Shape 26"/>
          <p:cNvSpPr/>
          <p:nvPr/>
        </p:nvSpPr>
        <p:spPr>
          <a:xfrm>
            <a:off x="8018780" y="1037590"/>
            <a:ext cx="3478530" cy="540385"/>
          </a:xfrm>
          <a:prstGeom prst="rect">
            <a:avLst/>
          </a:prstGeom>
          <a:solidFill>
            <a:srgbClr val="10B981"/>
          </a:solidFill>
        </p:spPr>
      </p:sp>
      <p:pic>
        <p:nvPicPr>
          <p:cNvPr id="40" name="Image 1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5710" y="1216660"/>
            <a:ext cx="205740" cy="182880"/>
          </a:xfrm>
          <a:prstGeom prst="rect">
            <a:avLst/>
          </a:prstGeom>
        </p:spPr>
      </p:pic>
      <p:sp>
        <p:nvSpPr>
          <p:cNvPr id="41" name="Text 27"/>
          <p:cNvSpPr/>
          <p:nvPr/>
        </p:nvSpPr>
        <p:spPr>
          <a:xfrm>
            <a:off x="9153525" y="1175385"/>
            <a:ext cx="1506220" cy="26543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rPr>
              <a:t>报表可视 智能决策</a:t>
            </a:r>
            <a:endParaRPr lang="en-US" sz="1000" b="1" dirty="0">
              <a:solidFill>
                <a:srgbClr val="FFFFFF"/>
              </a:solidFill>
              <a:latin typeface="Microsoft YaHei Regular" panose="020B0802040204020203" charset="-122"/>
              <a:ea typeface="Microsoft YaHei Regular" panose="020B0802040204020203" charset="-122"/>
              <a:cs typeface="Microsoft YaHei Regular" panose="020B0802040204020203" charset="-122"/>
            </a:endParaRPr>
          </a:p>
        </p:txBody>
      </p:sp>
      <p:pic>
        <p:nvPicPr>
          <p:cNvPr id="42" name="Image 1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1660" y="1789430"/>
            <a:ext cx="165100" cy="165100"/>
          </a:xfrm>
          <a:prstGeom prst="rect">
            <a:avLst/>
          </a:prstGeom>
        </p:spPr>
      </p:pic>
      <p:sp>
        <p:nvSpPr>
          <p:cNvPr id="43" name="Text 28"/>
          <p:cNvSpPr/>
          <p:nvPr/>
        </p:nvSpPr>
        <p:spPr>
          <a:xfrm>
            <a:off x="8458200" y="1760855"/>
            <a:ext cx="609600" cy="22161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E1A47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 Bold" pitchFamily="34" charset="-120"/>
              </a:rPr>
              <a:t>服务报告</a:t>
            </a:r>
            <a:endParaRPr lang="en-US" sz="1200" b="1" dirty="0">
              <a:solidFill>
                <a:srgbClr val="2E1A47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 Bold" pitchFamily="34" charset="-120"/>
            </a:endParaRPr>
          </a:p>
        </p:txBody>
      </p:sp>
      <p:sp>
        <p:nvSpPr>
          <p:cNvPr id="44" name="Text 29"/>
          <p:cNvSpPr/>
          <p:nvPr/>
        </p:nvSpPr>
        <p:spPr>
          <a:xfrm>
            <a:off x="8458200" y="2003425"/>
            <a:ext cx="1651000" cy="18415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</a:rPr>
              <a:t>自动生成多维度服务质量报告</a:t>
            </a:r>
            <a:endParaRPr lang="en-US" sz="1000" dirty="0">
              <a:solidFill>
                <a:srgbClr val="4B5563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" pitchFamily="34" charset="-120"/>
            </a:endParaRPr>
          </a:p>
        </p:txBody>
      </p:sp>
      <p:pic>
        <p:nvPicPr>
          <p:cNvPr id="45" name="Image 1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1660" y="2406015"/>
            <a:ext cx="165100" cy="165100"/>
          </a:xfrm>
          <a:prstGeom prst="rect">
            <a:avLst/>
          </a:prstGeom>
        </p:spPr>
      </p:pic>
      <p:sp>
        <p:nvSpPr>
          <p:cNvPr id="46" name="Text 30"/>
          <p:cNvSpPr/>
          <p:nvPr/>
        </p:nvSpPr>
        <p:spPr>
          <a:xfrm>
            <a:off x="8458200" y="2377440"/>
            <a:ext cx="914400" cy="22161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E1A47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 Bold" pitchFamily="34" charset="-120"/>
              </a:rPr>
              <a:t>可视化驾驶舱</a:t>
            </a:r>
            <a:endParaRPr lang="en-US" sz="1200" b="1" dirty="0">
              <a:solidFill>
                <a:srgbClr val="2E1A47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 Bold" pitchFamily="34" charset="-120"/>
            </a:endParaRPr>
          </a:p>
        </p:txBody>
      </p:sp>
      <p:sp>
        <p:nvSpPr>
          <p:cNvPr id="47" name="Text 31"/>
          <p:cNvSpPr/>
          <p:nvPr/>
        </p:nvSpPr>
        <p:spPr>
          <a:xfrm>
            <a:off x="8458200" y="2637790"/>
            <a:ext cx="1751965" cy="18415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rPr>
              <a:t>全局掌控IT服务运行状态与瓶颈</a:t>
            </a:r>
            <a:endParaRPr lang="en-US" sz="1000" dirty="0">
              <a:solidFill>
                <a:srgbClr val="4B5563"/>
              </a:solidFill>
              <a:latin typeface="Microsoft YaHei Regular" panose="020B0802040204020203" charset="-122"/>
              <a:ea typeface="Microsoft YaHei Regular" panose="020B0802040204020203" charset="-122"/>
              <a:cs typeface="Microsoft YaHei Regular" panose="020B0802040204020203" charset="-122"/>
            </a:endParaRPr>
          </a:p>
        </p:txBody>
      </p:sp>
      <p:pic>
        <p:nvPicPr>
          <p:cNvPr id="48" name="Image 1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1660" y="2960053"/>
            <a:ext cx="165100" cy="165100"/>
          </a:xfrm>
          <a:prstGeom prst="rect">
            <a:avLst/>
          </a:prstGeom>
        </p:spPr>
      </p:pic>
      <p:sp>
        <p:nvSpPr>
          <p:cNvPr id="49" name="Text 32"/>
          <p:cNvSpPr/>
          <p:nvPr/>
        </p:nvSpPr>
        <p:spPr>
          <a:xfrm>
            <a:off x="8458200" y="2931795"/>
            <a:ext cx="1066800" cy="22161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E1A47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 Bold" pitchFamily="34" charset="-120"/>
              </a:rPr>
              <a:t>自助式数据分析</a:t>
            </a:r>
            <a:endParaRPr lang="en-US" sz="1200" b="1" dirty="0">
              <a:solidFill>
                <a:srgbClr val="2E1A47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 Bold" pitchFamily="34" charset="-120"/>
            </a:endParaRPr>
          </a:p>
        </p:txBody>
      </p:sp>
      <p:sp>
        <p:nvSpPr>
          <p:cNvPr id="50" name="Text 33"/>
          <p:cNvSpPr/>
          <p:nvPr/>
        </p:nvSpPr>
        <p:spPr>
          <a:xfrm>
            <a:off x="8458200" y="3193415"/>
            <a:ext cx="2286000" cy="18415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</a:rPr>
              <a:t>灵活拖拽生成所需报表，支撑精细化管理</a:t>
            </a:r>
            <a:endParaRPr lang="en-US" sz="1000" dirty="0">
              <a:solidFill>
                <a:srgbClr val="4B5563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" pitchFamily="34" charset="-120"/>
            </a:endParaRPr>
          </a:p>
        </p:txBody>
      </p:sp>
      <p:pic>
        <p:nvPicPr>
          <p:cNvPr id="51" name="Image 1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1660" y="3550603"/>
            <a:ext cx="165100" cy="165100"/>
          </a:xfrm>
          <a:prstGeom prst="rect">
            <a:avLst/>
          </a:prstGeom>
        </p:spPr>
      </p:pic>
      <p:sp>
        <p:nvSpPr>
          <p:cNvPr id="52" name="Text 34"/>
          <p:cNvSpPr/>
          <p:nvPr/>
        </p:nvSpPr>
        <p:spPr>
          <a:xfrm>
            <a:off x="8458200" y="3522345"/>
            <a:ext cx="914400" cy="22161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E1A47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 Bold" pitchFamily="34" charset="-120"/>
              </a:rPr>
              <a:t>个性化工作台</a:t>
            </a:r>
            <a:endParaRPr lang="en-US" sz="1200" b="1" dirty="0">
              <a:solidFill>
                <a:srgbClr val="2E1A47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 Bold" pitchFamily="34" charset="-120"/>
            </a:endParaRPr>
          </a:p>
        </p:txBody>
      </p:sp>
      <p:sp>
        <p:nvSpPr>
          <p:cNvPr id="53" name="Text 35"/>
          <p:cNvSpPr/>
          <p:nvPr/>
        </p:nvSpPr>
        <p:spPr>
          <a:xfrm>
            <a:off x="8458200" y="3788410"/>
            <a:ext cx="1651000" cy="18415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</a:rPr>
              <a:t>千人千面，聚焦核心关注指标</a:t>
            </a:r>
            <a:endParaRPr lang="en-US" sz="1000" dirty="0">
              <a:solidFill>
                <a:srgbClr val="4B5563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" pitchFamily="34" charset="-120"/>
            </a:endParaRPr>
          </a:p>
        </p:txBody>
      </p:sp>
      <p:sp>
        <p:nvSpPr>
          <p:cNvPr id="54" name="Shape 36"/>
          <p:cNvSpPr/>
          <p:nvPr/>
        </p:nvSpPr>
        <p:spPr>
          <a:xfrm>
            <a:off x="695960" y="4951095"/>
            <a:ext cx="10800715" cy="1191895"/>
          </a:xfrm>
          <a:prstGeom prst="rect">
            <a:avLst/>
          </a:prstGeom>
          <a:solidFill>
            <a:schemeClr val="bg1"/>
          </a:solidFill>
          <a:ln w="9144">
            <a:solidFill>
              <a:srgbClr val="C7D2FE"/>
            </a:solidFill>
            <a:prstDash val="solid"/>
          </a:ln>
        </p:spPr>
        <p:txBody>
          <a:bodyPr/>
          <a:p>
            <a:endParaRPr lang="zh-CN" altLang="en-US"/>
          </a:p>
        </p:txBody>
      </p:sp>
      <p:grpSp>
        <p:nvGrpSpPr>
          <p:cNvPr id="78" name="组合 77"/>
          <p:cNvGrpSpPr/>
          <p:nvPr/>
        </p:nvGrpSpPr>
        <p:grpSpPr>
          <a:xfrm>
            <a:off x="878840" y="5146040"/>
            <a:ext cx="2292350" cy="255905"/>
            <a:chOff x="1384" y="8104"/>
            <a:chExt cx="3610" cy="403"/>
          </a:xfrm>
        </p:grpSpPr>
        <p:pic>
          <p:nvPicPr>
            <p:cNvPr id="55" name="Image 16" descr="preencoded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84" y="8104"/>
              <a:ext cx="424" cy="340"/>
            </a:xfrm>
            <a:prstGeom prst="rect">
              <a:avLst/>
            </a:prstGeom>
          </p:spPr>
        </p:pic>
        <p:sp>
          <p:nvSpPr>
            <p:cNvPr id="56" name="Text 37"/>
            <p:cNvSpPr/>
            <p:nvPr/>
          </p:nvSpPr>
          <p:spPr>
            <a:xfrm>
              <a:off x="1932" y="8121"/>
              <a:ext cx="3062" cy="38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l">
                <a:buNone/>
              </a:pPr>
              <a:r>
                <a:rPr lang="en-US" sz="1600" b="1" dirty="0">
                  <a:solidFill>
                    <a:srgbClr val="6366F1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云小慧 AI 贯穿全流程</a:t>
              </a:r>
              <a:endParaRPr lang="en-US" sz="1600" b="1" dirty="0">
                <a:solidFill>
                  <a:srgbClr val="6366F1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1256665" y="5529580"/>
            <a:ext cx="1259840" cy="430530"/>
            <a:chOff x="1384" y="8708"/>
            <a:chExt cx="1984" cy="678"/>
          </a:xfrm>
        </p:grpSpPr>
        <p:sp>
          <p:nvSpPr>
            <p:cNvPr id="57" name="Shape 38"/>
            <p:cNvSpPr/>
            <p:nvPr/>
          </p:nvSpPr>
          <p:spPr>
            <a:xfrm>
              <a:off x="1384" y="8708"/>
              <a:ext cx="1984" cy="678"/>
            </a:xfrm>
            <a:prstGeom prst="rect">
              <a:avLst/>
            </a:prstGeom>
            <a:solidFill>
              <a:srgbClr val="6246E8"/>
            </a:solidFill>
            <a:ln w="18288">
              <a:noFill/>
              <a:prstDash val="solid"/>
            </a:ln>
          </p:spPr>
        </p:sp>
        <p:grpSp>
          <p:nvGrpSpPr>
            <p:cNvPr id="79" name="组合 78"/>
            <p:cNvGrpSpPr/>
            <p:nvPr/>
          </p:nvGrpSpPr>
          <p:grpSpPr>
            <a:xfrm>
              <a:off x="1855" y="8877"/>
              <a:ext cx="1042" cy="340"/>
              <a:chOff x="1792" y="8877"/>
              <a:chExt cx="1042" cy="340"/>
            </a:xfrm>
          </p:grpSpPr>
          <p:pic>
            <p:nvPicPr>
              <p:cNvPr id="59" name="Image 17" descr="preencoded.png"/>
              <p:cNvPicPr>
                <a:picLocks noChangeAspect="1"/>
              </p:cNvPicPr>
              <p:nvPr/>
            </p:nvPicPr>
            <p:blipFill>
              <a:blip r:embed="rId9">
                <a:biLevel thresh="25000"/>
              </a:blip>
              <a:stretch>
                <a:fillRect/>
              </a:stretch>
            </p:blipFill>
            <p:spPr>
              <a:xfrm>
                <a:off x="1792" y="8877"/>
                <a:ext cx="340" cy="340"/>
              </a:xfrm>
              <a:prstGeom prst="rect">
                <a:avLst/>
              </a:prstGeom>
            </p:spPr>
          </p:pic>
          <p:sp>
            <p:nvSpPr>
              <p:cNvPr id="60" name="Text 39"/>
              <p:cNvSpPr/>
              <p:nvPr/>
            </p:nvSpPr>
            <p:spPr>
              <a:xfrm>
                <a:off x="2274" y="8878"/>
                <a:ext cx="560" cy="3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1400" b="1" dirty="0">
                    <a:solidFill>
                      <a:schemeClr val="bg1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 Bold" pitchFamily="34" charset="-120"/>
                  </a:rPr>
                  <a:t>提单</a:t>
                </a:r>
                <a:endParaRPr lang="en-US" sz="1400" b="1" dirty="0">
                  <a:solidFill>
                    <a:schemeClr val="bg1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 Bold" pitchFamily="34" charset="-120"/>
                </a:endParaRPr>
              </a:p>
            </p:txBody>
          </p:sp>
        </p:grpSp>
      </p:grpSp>
      <p:grpSp>
        <p:nvGrpSpPr>
          <p:cNvPr id="87" name="组合 86"/>
          <p:cNvGrpSpPr/>
          <p:nvPr/>
        </p:nvGrpSpPr>
        <p:grpSpPr>
          <a:xfrm>
            <a:off x="3354070" y="5529580"/>
            <a:ext cx="1259840" cy="430530"/>
            <a:chOff x="5095" y="8708"/>
            <a:chExt cx="1984" cy="678"/>
          </a:xfrm>
        </p:grpSpPr>
        <p:sp>
          <p:nvSpPr>
            <p:cNvPr id="61" name="Shape 40"/>
            <p:cNvSpPr/>
            <p:nvPr/>
          </p:nvSpPr>
          <p:spPr>
            <a:xfrm>
              <a:off x="5095" y="8708"/>
              <a:ext cx="1984" cy="678"/>
            </a:xfrm>
            <a:prstGeom prst="rect">
              <a:avLst/>
            </a:prstGeom>
            <a:solidFill>
              <a:srgbClr val="6246E8"/>
            </a:solidFill>
            <a:ln w="18288">
              <a:noFill/>
              <a:prstDash val="solid"/>
            </a:ln>
          </p:spPr>
        </p:sp>
        <p:grpSp>
          <p:nvGrpSpPr>
            <p:cNvPr id="80" name="组合 79"/>
            <p:cNvGrpSpPr/>
            <p:nvPr/>
          </p:nvGrpSpPr>
          <p:grpSpPr>
            <a:xfrm>
              <a:off x="5598" y="8877"/>
              <a:ext cx="978" cy="340"/>
              <a:chOff x="5399" y="8877"/>
              <a:chExt cx="978" cy="340"/>
            </a:xfrm>
          </p:grpSpPr>
          <p:pic>
            <p:nvPicPr>
              <p:cNvPr id="62" name="Image 18" descr="preencoded.png"/>
              <p:cNvPicPr>
                <a:picLocks noChangeAspect="1"/>
              </p:cNvPicPr>
              <p:nvPr/>
            </p:nvPicPr>
            <p:blipFill>
              <a:blip r:embed="rId10">
                <a:biLevel thresh="25000"/>
              </a:blip>
              <a:stretch>
                <a:fillRect/>
              </a:stretch>
            </p:blipFill>
            <p:spPr>
              <a:xfrm>
                <a:off x="5399" y="8877"/>
                <a:ext cx="297" cy="340"/>
              </a:xfrm>
              <a:prstGeom prst="rect">
                <a:avLst/>
              </a:prstGeom>
            </p:spPr>
          </p:pic>
          <p:sp>
            <p:nvSpPr>
              <p:cNvPr id="63" name="Text 41"/>
              <p:cNvSpPr/>
              <p:nvPr/>
            </p:nvSpPr>
            <p:spPr>
              <a:xfrm>
                <a:off x="5817" y="8878"/>
                <a:ext cx="560" cy="3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1400" b="1" dirty="0">
                    <a:solidFill>
                      <a:schemeClr val="bg1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 Bold" pitchFamily="34" charset="-120"/>
                  </a:rPr>
                  <a:t>分派</a:t>
                </a:r>
                <a:endParaRPr lang="en-US" sz="1400" b="1" dirty="0">
                  <a:solidFill>
                    <a:schemeClr val="bg1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 Bold" pitchFamily="34" charset="-120"/>
                </a:endParaRPr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5451475" y="5529580"/>
            <a:ext cx="1259840" cy="430530"/>
            <a:chOff x="8807" y="8708"/>
            <a:chExt cx="1984" cy="678"/>
          </a:xfrm>
        </p:grpSpPr>
        <p:sp>
          <p:nvSpPr>
            <p:cNvPr id="64" name="Shape 42"/>
            <p:cNvSpPr/>
            <p:nvPr/>
          </p:nvSpPr>
          <p:spPr>
            <a:xfrm>
              <a:off x="8807" y="8708"/>
              <a:ext cx="1984" cy="678"/>
            </a:xfrm>
            <a:prstGeom prst="rect">
              <a:avLst/>
            </a:prstGeom>
            <a:solidFill>
              <a:srgbClr val="6246E8"/>
            </a:solidFill>
            <a:ln w="18288">
              <a:noFill/>
              <a:prstDash val="solid"/>
            </a:ln>
          </p:spPr>
        </p:sp>
        <p:grpSp>
          <p:nvGrpSpPr>
            <p:cNvPr id="81" name="组合 80"/>
            <p:cNvGrpSpPr/>
            <p:nvPr/>
          </p:nvGrpSpPr>
          <p:grpSpPr>
            <a:xfrm>
              <a:off x="9321" y="8878"/>
              <a:ext cx="957" cy="338"/>
              <a:chOff x="9125" y="8878"/>
              <a:chExt cx="957" cy="338"/>
            </a:xfrm>
          </p:grpSpPr>
          <p:pic>
            <p:nvPicPr>
              <p:cNvPr id="65" name="Image 19" descr="preencoded.png"/>
              <p:cNvPicPr>
                <a:picLocks noChangeAspect="1"/>
              </p:cNvPicPr>
              <p:nvPr/>
            </p:nvPicPr>
            <p:blipFill>
              <a:blip r:embed="rId11">
                <a:biLevel thresh="25000"/>
              </a:blip>
              <a:stretch>
                <a:fillRect/>
              </a:stretch>
            </p:blipFill>
            <p:spPr>
              <a:xfrm>
                <a:off x="9125" y="8905"/>
                <a:ext cx="283" cy="283"/>
              </a:xfrm>
              <a:prstGeom prst="rect">
                <a:avLst/>
              </a:prstGeom>
            </p:spPr>
          </p:pic>
          <p:sp>
            <p:nvSpPr>
              <p:cNvPr id="66" name="Text 43"/>
              <p:cNvSpPr/>
              <p:nvPr/>
            </p:nvSpPr>
            <p:spPr>
              <a:xfrm>
                <a:off x="9522" y="8878"/>
                <a:ext cx="560" cy="3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1400" b="1" dirty="0">
                    <a:solidFill>
                      <a:schemeClr val="bg1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 Bold" pitchFamily="34" charset="-120"/>
                  </a:rPr>
                  <a:t>处理</a:t>
                </a:r>
                <a:endParaRPr lang="en-US" sz="1400" b="1" dirty="0">
                  <a:solidFill>
                    <a:schemeClr val="bg1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 Bold" pitchFamily="34" charset="-120"/>
                </a:endParaRPr>
              </a:p>
            </p:txBody>
          </p:sp>
        </p:grpSp>
      </p:grpSp>
      <p:grpSp>
        <p:nvGrpSpPr>
          <p:cNvPr id="85" name="组合 84"/>
          <p:cNvGrpSpPr/>
          <p:nvPr/>
        </p:nvGrpSpPr>
        <p:grpSpPr>
          <a:xfrm>
            <a:off x="7548880" y="5529580"/>
            <a:ext cx="1259840" cy="430530"/>
            <a:chOff x="12576" y="8708"/>
            <a:chExt cx="1984" cy="678"/>
          </a:xfrm>
        </p:grpSpPr>
        <p:sp>
          <p:nvSpPr>
            <p:cNvPr id="67" name="Shape 44"/>
            <p:cNvSpPr/>
            <p:nvPr/>
          </p:nvSpPr>
          <p:spPr>
            <a:xfrm>
              <a:off x="12576" y="8708"/>
              <a:ext cx="1984" cy="678"/>
            </a:xfrm>
            <a:prstGeom prst="rect">
              <a:avLst/>
            </a:prstGeom>
            <a:solidFill>
              <a:srgbClr val="6246E8"/>
            </a:solidFill>
            <a:ln w="18288">
              <a:noFill/>
              <a:prstDash val="solid"/>
            </a:ln>
          </p:spPr>
        </p:sp>
        <p:grpSp>
          <p:nvGrpSpPr>
            <p:cNvPr id="82" name="组合 81"/>
            <p:cNvGrpSpPr/>
            <p:nvPr/>
          </p:nvGrpSpPr>
          <p:grpSpPr>
            <a:xfrm>
              <a:off x="13081" y="8878"/>
              <a:ext cx="974" cy="338"/>
              <a:chOff x="12908" y="8878"/>
              <a:chExt cx="974" cy="338"/>
            </a:xfrm>
          </p:grpSpPr>
          <p:pic>
            <p:nvPicPr>
              <p:cNvPr id="68" name="Image 20" descr="preencoded.png"/>
              <p:cNvPicPr>
                <a:picLocks noChangeAspect="1"/>
              </p:cNvPicPr>
              <p:nvPr/>
            </p:nvPicPr>
            <p:blipFill>
              <a:blip r:embed="rId12">
                <a:biLevel thresh="25000"/>
              </a:blip>
              <a:stretch>
                <a:fillRect/>
              </a:stretch>
            </p:blipFill>
            <p:spPr>
              <a:xfrm>
                <a:off x="12908" y="8905"/>
                <a:ext cx="283" cy="283"/>
              </a:xfrm>
              <a:prstGeom prst="rect">
                <a:avLst/>
              </a:prstGeom>
            </p:spPr>
          </p:pic>
          <p:sp>
            <p:nvSpPr>
              <p:cNvPr id="69" name="Text 45"/>
              <p:cNvSpPr/>
              <p:nvPr/>
            </p:nvSpPr>
            <p:spPr>
              <a:xfrm>
                <a:off x="13322" y="8878"/>
                <a:ext cx="560" cy="33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1400" b="1" dirty="0">
                    <a:solidFill>
                      <a:schemeClr val="bg1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 Bold" pitchFamily="34" charset="-120"/>
                  </a:rPr>
                  <a:t>质检</a:t>
                </a:r>
                <a:endParaRPr lang="en-US" sz="1400" b="1" dirty="0">
                  <a:solidFill>
                    <a:schemeClr val="bg1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 Bold" pitchFamily="34" charset="-120"/>
                </a:endParaRPr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9646285" y="5529580"/>
            <a:ext cx="1259840" cy="430530"/>
            <a:chOff x="15575" y="8708"/>
            <a:chExt cx="1984" cy="678"/>
          </a:xfrm>
        </p:grpSpPr>
        <p:sp>
          <p:nvSpPr>
            <p:cNvPr id="70" name="Shape 46"/>
            <p:cNvSpPr/>
            <p:nvPr/>
          </p:nvSpPr>
          <p:spPr>
            <a:xfrm>
              <a:off x="15575" y="8708"/>
              <a:ext cx="1984" cy="678"/>
            </a:xfrm>
            <a:prstGeom prst="rect">
              <a:avLst/>
            </a:prstGeom>
            <a:solidFill>
              <a:srgbClr val="6246E8"/>
            </a:solidFill>
            <a:ln w="18288">
              <a:noFill/>
              <a:prstDash val="solid"/>
            </a:ln>
          </p:spPr>
        </p:sp>
        <p:grpSp>
          <p:nvGrpSpPr>
            <p:cNvPr id="83" name="组合 82"/>
            <p:cNvGrpSpPr/>
            <p:nvPr/>
          </p:nvGrpSpPr>
          <p:grpSpPr>
            <a:xfrm>
              <a:off x="16001" y="8878"/>
              <a:ext cx="1132" cy="338"/>
              <a:chOff x="15921" y="8878"/>
              <a:chExt cx="1132" cy="338"/>
            </a:xfrm>
          </p:grpSpPr>
          <p:pic>
            <p:nvPicPr>
              <p:cNvPr id="71" name="Image 21" descr="preencoded.png"/>
              <p:cNvPicPr>
                <a:picLocks noChangeAspect="1"/>
              </p:cNvPicPr>
              <p:nvPr/>
            </p:nvPicPr>
            <p:blipFill>
              <a:blip r:embed="rId13">
                <a:biLevel thresh="25000"/>
              </a:blip>
              <a:stretch>
                <a:fillRect/>
              </a:stretch>
            </p:blipFill>
            <p:spPr>
              <a:xfrm>
                <a:off x="15921" y="8905"/>
                <a:ext cx="283" cy="283"/>
              </a:xfrm>
              <a:prstGeom prst="rect">
                <a:avLst/>
              </a:prstGeom>
            </p:spPr>
          </p:pic>
          <p:sp>
            <p:nvSpPr>
              <p:cNvPr id="73" name="Text 47"/>
              <p:cNvSpPr/>
              <p:nvPr/>
            </p:nvSpPr>
            <p:spPr>
              <a:xfrm>
                <a:off x="16303" y="8878"/>
                <a:ext cx="750" cy="33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en-US" sz="1400" b="1" dirty="0">
                    <a:solidFill>
                      <a:schemeClr val="bg1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 Bold" pitchFamily="34" charset="-120"/>
                    <a:sym typeface="+mn-ea"/>
                  </a:rPr>
                  <a:t>沉淀</a:t>
                </a:r>
                <a:endParaRPr lang="en-US" sz="1400" b="1" dirty="0">
                  <a:solidFill>
                    <a:schemeClr val="bg1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 Bold" pitchFamily="34" charset="-120"/>
                  <a:sym typeface="+mn-ea"/>
                </a:endParaRPr>
              </a:p>
            </p:txBody>
          </p:sp>
        </p:grpSp>
      </p:grpSp>
      <p:grpSp>
        <p:nvGrpSpPr>
          <p:cNvPr id="93" name="组合 92"/>
          <p:cNvGrpSpPr/>
          <p:nvPr/>
        </p:nvGrpSpPr>
        <p:grpSpPr>
          <a:xfrm>
            <a:off x="-154305" y="-2698750"/>
            <a:ext cx="11161395" cy="2459355"/>
            <a:chOff x="759" y="3218"/>
            <a:chExt cx="17577" cy="3873"/>
          </a:xfrm>
        </p:grpSpPr>
        <p:sp>
          <p:nvSpPr>
            <p:cNvPr id="94" name="矩形 93"/>
            <p:cNvSpPr/>
            <p:nvPr/>
          </p:nvSpPr>
          <p:spPr>
            <a:xfrm>
              <a:off x="759" y="3218"/>
              <a:ext cx="3179" cy="2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3765">
                <a:spcAft>
                  <a:spcPts val="1200"/>
                </a:spcAft>
                <a:buFont typeface="Wingdings" panose="05000000000000000000" pitchFamily="2" charset="2"/>
                <a:buNone/>
              </a:pP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多色使用可依次搭配以</a:t>
              </a: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下颜色</a:t>
              </a:r>
              <a:endParaRPr lang="zh-CN" altLang="en-US" sz="1100" dirty="0">
                <a:solidFill>
                  <a:srgbClr val="000000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  <p:grpSp>
          <p:nvGrpSpPr>
            <p:cNvPr id="95" name="组合 94"/>
            <p:cNvGrpSpPr/>
            <p:nvPr>
              <p:custDataLst>
                <p:tags r:id="rId14"/>
              </p:custDataLst>
            </p:nvPr>
          </p:nvGrpSpPr>
          <p:grpSpPr>
            <a:xfrm>
              <a:off x="759" y="3883"/>
              <a:ext cx="8600" cy="2591"/>
              <a:chOff x="745" y="3108"/>
              <a:chExt cx="11478" cy="3841"/>
            </a:xfrm>
          </p:grpSpPr>
          <p:sp>
            <p:nvSpPr>
              <p:cNvPr id="96" name="矩形 95"/>
              <p:cNvSpPr/>
              <p:nvPr/>
            </p:nvSpPr>
            <p:spPr>
              <a:xfrm>
                <a:off x="745" y="3108"/>
                <a:ext cx="5580" cy="3840"/>
              </a:xfrm>
              <a:prstGeom prst="rect">
                <a:avLst/>
              </a:prstGeom>
              <a:solidFill>
                <a:srgbClr val="6246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085296"/>
                  </a:solidFill>
                </a:endParaRPr>
              </a:p>
            </p:txBody>
          </p:sp>
          <p:sp>
            <p:nvSpPr>
              <p:cNvPr id="97" name="矩形 96"/>
              <p:cNvSpPr/>
              <p:nvPr/>
            </p:nvSpPr>
            <p:spPr>
              <a:xfrm>
                <a:off x="6315" y="3108"/>
                <a:ext cx="1181" cy="3840"/>
              </a:xfrm>
              <a:prstGeom prst="rect">
                <a:avLst/>
              </a:prstGeom>
              <a:solidFill>
                <a:srgbClr val="F2F0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053C7E"/>
                  </a:solidFill>
                </a:endParaRPr>
              </a:p>
            </p:txBody>
          </p:sp>
          <p:sp>
            <p:nvSpPr>
              <p:cNvPr id="98" name="矩形 97"/>
              <p:cNvSpPr/>
              <p:nvPr/>
            </p:nvSpPr>
            <p:spPr>
              <a:xfrm>
                <a:off x="9858" y="3108"/>
                <a:ext cx="1181" cy="3840"/>
              </a:xfrm>
              <a:prstGeom prst="rect">
                <a:avLst/>
              </a:prstGeom>
              <a:solidFill>
                <a:srgbClr val="94A3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99" name="矩形 98"/>
              <p:cNvSpPr/>
              <p:nvPr/>
            </p:nvSpPr>
            <p:spPr>
              <a:xfrm>
                <a:off x="7496" y="3108"/>
                <a:ext cx="1181" cy="3840"/>
              </a:xfrm>
              <a:prstGeom prst="rect">
                <a:avLst/>
              </a:prstGeom>
              <a:solidFill>
                <a:srgbClr val="1E29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070E2A"/>
                  </a:solidFill>
                </a:endParaRPr>
              </a:p>
            </p:txBody>
          </p:sp>
          <p:sp>
            <p:nvSpPr>
              <p:cNvPr id="100" name="矩形 99"/>
              <p:cNvSpPr/>
              <p:nvPr/>
            </p:nvSpPr>
            <p:spPr>
              <a:xfrm>
                <a:off x="8678" y="3108"/>
                <a:ext cx="1181" cy="3840"/>
              </a:xfrm>
              <a:prstGeom prst="rect">
                <a:avLst/>
              </a:prstGeom>
              <a:solidFill>
                <a:srgbClr val="6B72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0193A"/>
                  </a:solidFill>
                </a:endParaRPr>
              </a:p>
            </p:txBody>
          </p:sp>
          <p:sp>
            <p:nvSpPr>
              <p:cNvPr id="101" name="矩形 100"/>
              <p:cNvSpPr/>
              <p:nvPr/>
            </p:nvSpPr>
            <p:spPr>
              <a:xfrm>
                <a:off x="6320" y="6560"/>
                <a:ext cx="1172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rgbClr val="1E293B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淡紫色背景</a:t>
                </a:r>
                <a:endParaRPr lang="zh-CN" altLang="en-US" sz="800" dirty="0">
                  <a:solidFill>
                    <a:srgbClr val="1E293B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sp>
            <p:nvSpPr>
              <p:cNvPr id="102" name="矩形 101"/>
              <p:cNvSpPr/>
              <p:nvPr/>
            </p:nvSpPr>
            <p:spPr>
              <a:xfrm>
                <a:off x="9863" y="6560"/>
                <a:ext cx="1172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描述类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文字</a:t>
                </a:r>
                <a:endParaRPr lang="zh-CN" altLang="en-US" sz="800" dirty="0">
                  <a:solidFill>
                    <a:schemeClr val="bg1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sp>
            <p:nvSpPr>
              <p:cNvPr id="103" name="矩形 102"/>
              <p:cNvSpPr/>
              <p:nvPr/>
            </p:nvSpPr>
            <p:spPr>
              <a:xfrm>
                <a:off x="8683" y="6560"/>
                <a:ext cx="1172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次级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灰</a:t>
                </a:r>
                <a:endParaRPr lang="zh-CN" altLang="en-US" sz="800" dirty="0">
                  <a:solidFill>
                    <a:schemeClr val="bg1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sp>
            <p:nvSpPr>
              <p:cNvPr id="104" name="矩形 103"/>
              <p:cNvSpPr/>
              <p:nvPr/>
            </p:nvSpPr>
            <p:spPr>
              <a:xfrm>
                <a:off x="7501" y="6560"/>
                <a:ext cx="1172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主黑色</a:t>
                </a:r>
                <a:endParaRPr lang="zh-CN" altLang="en-US" sz="800" dirty="0">
                  <a:solidFill>
                    <a:schemeClr val="bg1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sp>
            <p:nvSpPr>
              <p:cNvPr id="105" name="矩形 104"/>
              <p:cNvSpPr/>
              <p:nvPr/>
            </p:nvSpPr>
            <p:spPr>
              <a:xfrm>
                <a:off x="5154" y="6560"/>
                <a:ext cx="1161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主题色</a:t>
                </a:r>
                <a:endParaRPr lang="zh-CN" altLang="en-US" sz="800" dirty="0">
                  <a:solidFill>
                    <a:schemeClr val="bg1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grpSp>
            <p:nvGrpSpPr>
              <p:cNvPr id="106" name="组合 105"/>
              <p:cNvGrpSpPr/>
              <p:nvPr/>
            </p:nvGrpSpPr>
            <p:grpSpPr>
              <a:xfrm>
                <a:off x="11042" y="3109"/>
                <a:ext cx="1181" cy="3840"/>
                <a:chOff x="11042" y="3109"/>
                <a:chExt cx="1181" cy="3840"/>
              </a:xfrm>
            </p:grpSpPr>
            <p:sp>
              <p:nvSpPr>
                <p:cNvPr id="107" name="矩形 106"/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1042" y="3109"/>
                  <a:ext cx="1181" cy="3840"/>
                </a:xfrm>
                <a:prstGeom prst="rect">
                  <a:avLst/>
                </a:prstGeom>
                <a:solidFill>
                  <a:srgbClr val="D5D8D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rgbClr val="112853"/>
                    </a:solidFill>
                  </a:endParaRPr>
                </a:p>
              </p:txBody>
            </p:sp>
            <p:sp>
              <p:nvSpPr>
                <p:cNvPr id="108" name="矩形 107"/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1047" y="6561"/>
                  <a:ext cx="1172" cy="286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spAutoFit/>
                </a:bodyPr>
                <a:lstStyle/>
                <a:p>
                  <a:pPr algn="ctr" defTabSz="913765">
                    <a:spcAft>
                      <a:spcPts val="1200"/>
                    </a:spcAft>
                    <a:buFont typeface="Wingdings" panose="05000000000000000000" pitchFamily="2" charset="2"/>
                    <a:buNone/>
                  </a:pPr>
                  <a:r>
                    <a:rPr lang="zh-CN" altLang="en-US" sz="800" dirty="0">
                      <a:solidFill>
                        <a:schemeClr val="bg1"/>
                      </a:solidFill>
                      <a:latin typeface="Microsoft YaHei" panose="020B0802040204020203" charset="-122"/>
                      <a:ea typeface="Microsoft YaHei" panose="020B0802040204020203" charset="-122"/>
                      <a:cs typeface="Microsoft YaHei" panose="020B0802040204020203" charset="-122"/>
                    </a:rPr>
                    <a:t>描边</a:t>
                  </a:r>
                  <a:endPara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endParaRPr>
                </a:p>
              </p:txBody>
            </p:sp>
          </p:grpSp>
        </p:grpSp>
        <p:grpSp>
          <p:nvGrpSpPr>
            <p:cNvPr id="109" name="组合 108"/>
            <p:cNvGrpSpPr/>
            <p:nvPr>
              <p:custDataLst>
                <p:tags r:id="rId17"/>
              </p:custDataLst>
            </p:nvPr>
          </p:nvGrpSpPr>
          <p:grpSpPr>
            <a:xfrm>
              <a:off x="10389" y="3882"/>
              <a:ext cx="2659" cy="2591"/>
              <a:chOff x="13101" y="3108"/>
              <a:chExt cx="3548" cy="3840"/>
            </a:xfrm>
          </p:grpSpPr>
          <p:sp>
            <p:nvSpPr>
              <p:cNvPr id="110" name="矩形 109"/>
              <p:cNvSpPr/>
              <p:nvPr>
                <p:custDataLst>
                  <p:tags r:id="rId18"/>
                </p:custDataLst>
              </p:nvPr>
            </p:nvSpPr>
            <p:spPr>
              <a:xfrm>
                <a:off x="13101" y="3108"/>
                <a:ext cx="1181" cy="384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11" name="矩形 110"/>
              <p:cNvSpPr/>
              <p:nvPr>
                <p:custDataLst>
                  <p:tags r:id="rId19"/>
                </p:custDataLst>
              </p:nvPr>
            </p:nvSpPr>
            <p:spPr>
              <a:xfrm>
                <a:off x="14282" y="3108"/>
                <a:ext cx="1181" cy="384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12" name="矩形 111"/>
              <p:cNvSpPr/>
              <p:nvPr>
                <p:custDataLst>
                  <p:tags r:id="rId20"/>
                </p:custDataLst>
              </p:nvPr>
            </p:nvSpPr>
            <p:spPr>
              <a:xfrm>
                <a:off x="15468" y="3108"/>
                <a:ext cx="1181" cy="384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</p:grpSp>
        <p:grpSp>
          <p:nvGrpSpPr>
            <p:cNvPr id="113" name="组合 112"/>
            <p:cNvGrpSpPr/>
            <p:nvPr>
              <p:custDataLst>
                <p:tags r:id="rId21"/>
              </p:custDataLst>
            </p:nvPr>
          </p:nvGrpSpPr>
          <p:grpSpPr>
            <a:xfrm>
              <a:off x="13922" y="3883"/>
              <a:ext cx="4414" cy="2591"/>
              <a:chOff x="14982" y="2768"/>
              <a:chExt cx="5082" cy="3841"/>
            </a:xfrm>
          </p:grpSpPr>
          <p:sp>
            <p:nvSpPr>
              <p:cNvPr id="114" name="矩形 113"/>
              <p:cNvSpPr/>
              <p:nvPr>
                <p:custDataLst>
                  <p:tags r:id="rId22"/>
                </p:custDataLst>
              </p:nvPr>
            </p:nvSpPr>
            <p:spPr>
              <a:xfrm>
                <a:off x="14982" y="2769"/>
                <a:ext cx="1019" cy="3840"/>
              </a:xfrm>
              <a:prstGeom prst="rect">
                <a:avLst/>
              </a:prstGeom>
              <a:solidFill>
                <a:srgbClr val="1759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15" name="矩形 114"/>
              <p:cNvSpPr/>
              <p:nvPr>
                <p:custDataLst>
                  <p:tags r:id="rId23"/>
                </p:custDataLst>
              </p:nvPr>
            </p:nvSpPr>
            <p:spPr>
              <a:xfrm>
                <a:off x="16001" y="2769"/>
                <a:ext cx="1019" cy="3840"/>
              </a:xfrm>
              <a:prstGeom prst="rect">
                <a:avLst/>
              </a:prstGeom>
              <a:solidFill>
                <a:srgbClr val="28A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16" name="矩形 115"/>
              <p:cNvSpPr/>
              <p:nvPr>
                <p:custDataLst>
                  <p:tags r:id="rId24"/>
                </p:custDataLst>
              </p:nvPr>
            </p:nvSpPr>
            <p:spPr>
              <a:xfrm>
                <a:off x="17012" y="2769"/>
                <a:ext cx="1019" cy="3840"/>
              </a:xfrm>
              <a:prstGeom prst="rect">
                <a:avLst/>
              </a:prstGeom>
              <a:solidFill>
                <a:srgbClr val="6265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17" name="矩形 116"/>
              <p:cNvSpPr/>
              <p:nvPr>
                <p:custDataLst>
                  <p:tags r:id="rId25"/>
                </p:custDataLst>
              </p:nvPr>
            </p:nvSpPr>
            <p:spPr>
              <a:xfrm>
                <a:off x="18031" y="2768"/>
                <a:ext cx="1019" cy="3840"/>
              </a:xfrm>
              <a:prstGeom prst="rect">
                <a:avLst/>
              </a:prstGeom>
              <a:solidFill>
                <a:srgbClr val="D383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18" name="矩形 117"/>
              <p:cNvSpPr/>
              <p:nvPr>
                <p:custDataLst>
                  <p:tags r:id="rId26"/>
                </p:custDataLst>
              </p:nvPr>
            </p:nvSpPr>
            <p:spPr>
              <a:xfrm>
                <a:off x="19045" y="2769"/>
                <a:ext cx="1019" cy="3840"/>
              </a:xfrm>
              <a:prstGeom prst="rect">
                <a:avLst/>
              </a:prstGeom>
              <a:solidFill>
                <a:srgbClr val="4CAF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</p:grpSp>
        <p:sp>
          <p:nvSpPr>
            <p:cNvPr id="119" name="矩形 118"/>
            <p:cNvSpPr/>
            <p:nvPr/>
          </p:nvSpPr>
          <p:spPr>
            <a:xfrm>
              <a:off x="11165" y="6825"/>
              <a:ext cx="1396" cy="2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3765">
                <a:spcAft>
                  <a:spcPts val="1200"/>
                </a:spcAft>
                <a:buFont typeface="Wingdings" panose="05000000000000000000" pitchFamily="2" charset="2"/>
                <a:buNone/>
              </a:pP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主题色</a:t>
              </a: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拓展</a:t>
              </a:r>
              <a:endParaRPr lang="zh-CN" altLang="en-US" sz="1100" dirty="0">
                <a:solidFill>
                  <a:srgbClr val="000000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  <p:sp>
          <p:nvSpPr>
            <p:cNvPr id="120" name="矩形 119"/>
            <p:cNvSpPr/>
            <p:nvPr/>
          </p:nvSpPr>
          <p:spPr>
            <a:xfrm>
              <a:off x="15976" y="6825"/>
              <a:ext cx="948" cy="2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3765">
                <a:spcAft>
                  <a:spcPts val="1200"/>
                </a:spcAft>
                <a:buFont typeface="Wingdings" panose="05000000000000000000" pitchFamily="2" charset="2"/>
                <a:buNone/>
              </a:pP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多色拓展</a:t>
              </a:r>
              <a:endParaRPr lang="zh-CN" altLang="en-US" sz="1100" dirty="0">
                <a:solidFill>
                  <a:srgbClr val="000000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  <p:sp>
          <p:nvSpPr>
            <p:cNvPr id="121" name="矩形 120"/>
            <p:cNvSpPr/>
            <p:nvPr/>
          </p:nvSpPr>
          <p:spPr>
            <a:xfrm>
              <a:off x="4706" y="6825"/>
              <a:ext cx="706" cy="2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3765">
                <a:spcAft>
                  <a:spcPts val="1200"/>
                </a:spcAft>
                <a:buFont typeface="Wingdings" panose="05000000000000000000" pitchFamily="2" charset="2"/>
                <a:buNone/>
              </a:pP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标准</a:t>
              </a: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色</a:t>
              </a:r>
              <a:endParaRPr lang="zh-CN" altLang="en-US" sz="1100" dirty="0">
                <a:solidFill>
                  <a:srgbClr val="000000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</p:grpSp>
      <p:cxnSp>
        <p:nvCxnSpPr>
          <p:cNvPr id="131" name="直接箭头连接符 130"/>
          <p:cNvCxnSpPr/>
          <p:nvPr/>
        </p:nvCxnSpPr>
        <p:spPr>
          <a:xfrm>
            <a:off x="2774315" y="5744845"/>
            <a:ext cx="321945" cy="0"/>
          </a:xfrm>
          <a:prstGeom prst="straightConnector1">
            <a:avLst/>
          </a:prstGeom>
          <a:ln w="25400">
            <a:gradFill>
              <a:gsLst>
                <a:gs pos="100000">
                  <a:srgbClr val="D2CCEA"/>
                </a:gs>
                <a:gs pos="0">
                  <a:srgbClr val="6246E8"/>
                </a:gs>
              </a:gsLst>
              <a:lin ang="10800000" scaled="1"/>
            </a:gradFill>
            <a:tailEnd type="arrow" w="lg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2" name="直接箭头连接符 121"/>
          <p:cNvCxnSpPr/>
          <p:nvPr/>
        </p:nvCxnSpPr>
        <p:spPr>
          <a:xfrm>
            <a:off x="4871720" y="5744845"/>
            <a:ext cx="321945" cy="0"/>
          </a:xfrm>
          <a:prstGeom prst="straightConnector1">
            <a:avLst/>
          </a:prstGeom>
          <a:ln w="25400">
            <a:gradFill>
              <a:gsLst>
                <a:gs pos="100000">
                  <a:srgbClr val="D2CCEA"/>
                </a:gs>
                <a:gs pos="0">
                  <a:srgbClr val="6246E8"/>
                </a:gs>
              </a:gsLst>
              <a:lin ang="10800000" scaled="1"/>
            </a:gradFill>
            <a:tailEnd type="arrow" w="lg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3" name="直接箭头连接符 122"/>
          <p:cNvCxnSpPr/>
          <p:nvPr/>
        </p:nvCxnSpPr>
        <p:spPr>
          <a:xfrm>
            <a:off x="6969125" y="5744845"/>
            <a:ext cx="321945" cy="0"/>
          </a:xfrm>
          <a:prstGeom prst="straightConnector1">
            <a:avLst/>
          </a:prstGeom>
          <a:ln w="25400">
            <a:gradFill>
              <a:gsLst>
                <a:gs pos="100000">
                  <a:srgbClr val="D2CCEA"/>
                </a:gs>
                <a:gs pos="0">
                  <a:srgbClr val="6246E8"/>
                </a:gs>
              </a:gsLst>
              <a:lin ang="10800000" scaled="1"/>
            </a:gradFill>
            <a:tailEnd type="arrow" w="lg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5" name="直接箭头连接符 124"/>
          <p:cNvCxnSpPr/>
          <p:nvPr/>
        </p:nvCxnSpPr>
        <p:spPr>
          <a:xfrm>
            <a:off x="9066530" y="5744845"/>
            <a:ext cx="321945" cy="0"/>
          </a:xfrm>
          <a:prstGeom prst="straightConnector1">
            <a:avLst/>
          </a:prstGeom>
          <a:ln w="25400">
            <a:gradFill>
              <a:gsLst>
                <a:gs pos="100000">
                  <a:srgbClr val="D2CCEA"/>
                </a:gs>
                <a:gs pos="0">
                  <a:srgbClr val="6246E8"/>
                </a:gs>
              </a:gsLst>
              <a:lin ang="10800000" scaled="1"/>
            </a:gradFill>
            <a:tailEnd type="arrow" w="lg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0" name="矩形 379"/>
          <p:cNvSpPr/>
          <p:nvPr>
            <p:custDataLst>
              <p:tags r:id="rId1"/>
            </p:custDataLst>
          </p:nvPr>
        </p:nvSpPr>
        <p:spPr>
          <a:xfrm>
            <a:off x="0" y="4705350"/>
            <a:ext cx="12192000" cy="2152015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0345" y="155575"/>
            <a:ext cx="11260455" cy="706755"/>
            <a:chOff x="347" y="245"/>
            <a:chExt cx="17733" cy="1113"/>
          </a:xfrm>
        </p:grpSpPr>
        <p:sp>
          <p:nvSpPr>
            <p:cNvPr id="8" name="文本框 7"/>
            <p:cNvSpPr txBox="1"/>
            <p:nvPr>
              <p:custDataLst>
                <p:tags r:id="rId2"/>
              </p:custDataLst>
            </p:nvPr>
          </p:nvSpPr>
          <p:spPr>
            <a:xfrm>
              <a:off x="347" y="245"/>
              <a:ext cx="17733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r>
                <a:rPr lang="zh-CN" altLang="en-US" sz="2000" b="1" dirty="0">
                  <a:solidFill>
                    <a:srgbClr val="6246E8"/>
                  </a:solidFill>
                  <a:latin typeface="微软雅黑" panose="020B0802040204020203" charset="-122"/>
                  <a:ea typeface="微软雅黑" panose="020B0802040204020203" charset="-122"/>
                  <a:sym typeface="+mn-ea"/>
                </a:rPr>
                <a:t>CMDB：构建可信的 IT 基础设施数据底座</a:t>
              </a:r>
              <a:endParaRPr lang="zh-CN" altLang="en-US" sz="2000" b="1" dirty="0">
                <a:solidFill>
                  <a:srgbClr val="6246E8"/>
                </a:solidFill>
                <a:latin typeface="微软雅黑" panose="020B0802040204020203" charset="-122"/>
                <a:ea typeface="微软雅黑" panose="020B0802040204020203" charset="-122"/>
              </a:endParaRPr>
            </a:p>
            <a:p>
              <a:endParaRPr lang="zh-CN" altLang="en-US" sz="2000" b="1" dirty="0">
                <a:solidFill>
                  <a:srgbClr val="6246E8"/>
                </a:solidFill>
                <a:latin typeface="微软雅黑" panose="020B0802040204020203" charset="-122"/>
                <a:ea typeface="微软雅黑" panose="020B0802040204020203" charset="-122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3"/>
              </p:custDataLst>
            </p:nvPr>
          </p:nvSpPr>
          <p:spPr>
            <a:xfrm>
              <a:off x="347" y="722"/>
              <a:ext cx="15228" cy="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sym typeface="+mn-ea"/>
                </a:rPr>
                <a:t>全栈自动采集、立体化建模、多源数据校验，让每一次决策都有据可依</a:t>
              </a:r>
              <a:endParaRPr kumimoji="0" lang="zh-CN" altLang="en-US" sz="1400" b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flipH="1">
              <a:off x="347" y="325"/>
              <a:ext cx="57" cy="791"/>
            </a:xfrm>
            <a:prstGeom prst="rect">
              <a:avLst/>
            </a:prstGeom>
            <a:solidFill>
              <a:srgbClr val="6246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695960" y="944880"/>
            <a:ext cx="1942465" cy="245110"/>
            <a:chOff x="1096" y="1488"/>
            <a:chExt cx="3059" cy="386"/>
          </a:xfrm>
        </p:grpSpPr>
        <p:pic>
          <p:nvPicPr>
            <p:cNvPr id="5" name="Image 1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6" y="1512"/>
              <a:ext cx="342" cy="342"/>
            </a:xfrm>
            <a:prstGeom prst="rect">
              <a:avLst/>
            </a:prstGeom>
          </p:spPr>
        </p:pic>
        <p:sp>
          <p:nvSpPr>
            <p:cNvPr id="6" name="Text 2"/>
            <p:cNvSpPr/>
            <p:nvPr/>
          </p:nvSpPr>
          <p:spPr>
            <a:xfrm>
              <a:off x="1579" y="1488"/>
              <a:ext cx="2577" cy="3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buNone/>
              </a:pPr>
              <a:r>
                <a:rPr lang="en-US" sz="1600" b="1" dirty="0">
                  <a:solidFill>
                    <a:srgbClr val="3B82F6"/>
                  </a:solidFill>
                  <a:latin typeface="Microsoft YaHei" panose="020B0802040204020203" charset="-122"/>
                  <a:ea typeface="Microsoft YaHei" panose="020B0802040204020203" charset="-122"/>
                  <a:cs typeface="Noto Sans SC Bold" pitchFamily="34" charset="-120"/>
                </a:rPr>
                <a:t>建设路径七步闭环</a:t>
              </a:r>
              <a:endParaRPr lang="en-US" sz="1600" b="1" dirty="0">
                <a:solidFill>
                  <a:srgbClr val="3B82F6"/>
                </a:solidFill>
                <a:latin typeface="Microsoft YaHei" panose="020B0802040204020203" charset="-122"/>
                <a:ea typeface="Microsoft YaHei" panose="020B0802040204020203" charset="-122"/>
                <a:cs typeface="Noto Sans SC Bold" pitchFamily="34" charset="-120"/>
              </a:endParaRP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695960" y="1497965"/>
            <a:ext cx="2745740" cy="457200"/>
            <a:chOff x="1096" y="2359"/>
            <a:chExt cx="4324" cy="720"/>
          </a:xfrm>
        </p:grpSpPr>
        <p:sp>
          <p:nvSpPr>
            <p:cNvPr id="7" name="Shape 3"/>
            <p:cNvSpPr/>
            <p:nvPr/>
          </p:nvSpPr>
          <p:spPr>
            <a:xfrm>
              <a:off x="1096" y="2359"/>
              <a:ext cx="4324" cy="721"/>
            </a:xfrm>
            <a:prstGeom prst="rect">
              <a:avLst/>
            </a:prstGeom>
            <a:solidFill>
              <a:srgbClr val="FFFFFF"/>
            </a:solidFill>
          </p:spPr>
        </p:sp>
        <p:grpSp>
          <p:nvGrpSpPr>
            <p:cNvPr id="116" name="组合 115"/>
            <p:cNvGrpSpPr/>
            <p:nvPr/>
          </p:nvGrpSpPr>
          <p:grpSpPr>
            <a:xfrm>
              <a:off x="1096" y="2359"/>
              <a:ext cx="4324" cy="720"/>
              <a:chOff x="1096" y="2359"/>
              <a:chExt cx="4324" cy="720"/>
            </a:xfrm>
          </p:grpSpPr>
          <p:grpSp>
            <p:nvGrpSpPr>
              <p:cNvPr id="115" name="组合 114"/>
              <p:cNvGrpSpPr/>
              <p:nvPr/>
            </p:nvGrpSpPr>
            <p:grpSpPr>
              <a:xfrm>
                <a:off x="1096" y="2359"/>
                <a:ext cx="4324" cy="720"/>
                <a:chOff x="1096" y="2359"/>
                <a:chExt cx="4324" cy="720"/>
              </a:xfrm>
            </p:grpSpPr>
            <p:sp>
              <p:nvSpPr>
                <p:cNvPr id="2" name="Shape 4"/>
                <p:cNvSpPr/>
                <p:nvPr/>
              </p:nvSpPr>
              <p:spPr>
                <a:xfrm>
                  <a:off x="1096" y="2359"/>
                  <a:ext cx="4324" cy="14"/>
                </a:xfrm>
                <a:prstGeom prst="rect">
                  <a:avLst/>
                </a:prstGeom>
                <a:solidFill>
                  <a:srgbClr val="BFDBFE"/>
                </a:solidFill>
              </p:spPr>
            </p:sp>
            <p:sp>
              <p:nvSpPr>
                <p:cNvPr id="3" name="Shape 5"/>
                <p:cNvSpPr/>
                <p:nvPr/>
              </p:nvSpPr>
              <p:spPr>
                <a:xfrm>
                  <a:off x="5405" y="2359"/>
                  <a:ext cx="14" cy="721"/>
                </a:xfrm>
                <a:prstGeom prst="rect">
                  <a:avLst/>
                </a:prstGeom>
                <a:solidFill>
                  <a:srgbClr val="BFDBFE"/>
                </a:solidFill>
              </p:spPr>
            </p:sp>
            <p:sp>
              <p:nvSpPr>
                <p:cNvPr id="10" name="Shape 6"/>
                <p:cNvSpPr/>
                <p:nvPr/>
              </p:nvSpPr>
              <p:spPr>
                <a:xfrm>
                  <a:off x="1096" y="3065"/>
                  <a:ext cx="4324" cy="14"/>
                </a:xfrm>
                <a:prstGeom prst="rect">
                  <a:avLst/>
                </a:prstGeom>
                <a:solidFill>
                  <a:srgbClr val="BFDBFE"/>
                </a:solidFill>
              </p:spPr>
            </p:sp>
            <p:sp>
              <p:nvSpPr>
                <p:cNvPr id="11" name="Shape 7"/>
                <p:cNvSpPr/>
                <p:nvPr/>
              </p:nvSpPr>
              <p:spPr>
                <a:xfrm>
                  <a:off x="1096" y="2359"/>
                  <a:ext cx="58" cy="721"/>
                </a:xfrm>
                <a:prstGeom prst="rect">
                  <a:avLst/>
                </a:prstGeom>
                <a:solidFill>
                  <a:srgbClr val="3B82F6"/>
                </a:solidFill>
              </p:spPr>
            </p:sp>
          </p:grpSp>
          <p:grpSp>
            <p:nvGrpSpPr>
              <p:cNvPr id="107" name="组合 106"/>
              <p:cNvGrpSpPr/>
              <p:nvPr/>
            </p:nvGrpSpPr>
            <p:grpSpPr>
              <a:xfrm>
                <a:off x="1311" y="2492"/>
                <a:ext cx="454" cy="454"/>
                <a:chOff x="1311" y="2532"/>
                <a:chExt cx="454" cy="454"/>
              </a:xfrm>
            </p:grpSpPr>
            <p:sp>
              <p:nvSpPr>
                <p:cNvPr id="12" name="Shape 8"/>
                <p:cNvSpPr>
                  <a:spLocks noChangeAspect="1"/>
                </p:cNvSpPr>
                <p:nvPr/>
              </p:nvSpPr>
              <p:spPr>
                <a:xfrm>
                  <a:off x="1311" y="2532"/>
                  <a:ext cx="454" cy="454"/>
                </a:xfrm>
                <a:prstGeom prst="ellipse">
                  <a:avLst/>
                </a:prstGeom>
                <a:solidFill>
                  <a:srgbClr val="EFF6FF"/>
                </a:solidFill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3" name="Text 9"/>
                <p:cNvSpPr/>
                <p:nvPr/>
              </p:nvSpPr>
              <p:spPr>
                <a:xfrm>
                  <a:off x="1473" y="2614"/>
                  <a:ext cx="129" cy="2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US" sz="1200" dirty="0">
                      <a:solidFill>
                        <a:srgbClr val="3B82F6"/>
                      </a:solidFill>
                      <a:latin typeface="Microsoft YaHei" panose="020B0802040204020203" charset="-122"/>
                      <a:ea typeface="Microsoft YaHei" panose="020B0802040204020203" charset="-122"/>
                      <a:cs typeface="Noto Sans SC Bold" pitchFamily="34" charset="-120"/>
                    </a:rPr>
                    <a:t>1</a:t>
                  </a:r>
                  <a:endParaRPr lang="en-US" sz="1200" dirty="0">
                    <a:solidFill>
                      <a:srgbClr val="3B82F6"/>
                    </a:solidFill>
                    <a:latin typeface="Microsoft YaHei" panose="020B0802040204020203" charset="-122"/>
                    <a:ea typeface="Microsoft YaHei" panose="020B0802040204020203" charset="-122"/>
                    <a:cs typeface="Noto Sans SC Bold" pitchFamily="34" charset="-120"/>
                  </a:endParaRPr>
                </a:p>
              </p:txBody>
            </p:sp>
          </p:grpSp>
          <p:sp>
            <p:nvSpPr>
              <p:cNvPr id="14" name="Text 10"/>
              <p:cNvSpPr/>
              <p:nvPr/>
            </p:nvSpPr>
            <p:spPr>
              <a:xfrm>
                <a:off x="1874" y="2550"/>
                <a:ext cx="1120" cy="3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1400" dirty="0">
                    <a:solidFill>
                      <a:srgbClr val="1E3A8A"/>
                    </a:solidFill>
                    <a:latin typeface="Microsoft YaHei" panose="020B0802040204020203" charset="-122"/>
                    <a:ea typeface="Microsoft YaHei" panose="020B0802040204020203" charset="-122"/>
                    <a:cs typeface="Noto Sans SC Bold" pitchFamily="34" charset="-120"/>
                  </a:rPr>
                  <a:t>场景设计</a:t>
                </a:r>
                <a:endParaRPr lang="en-US" sz="1400" dirty="0">
                  <a:solidFill>
                    <a:srgbClr val="1E3A8A"/>
                  </a:solidFill>
                  <a:latin typeface="Microsoft YaHei" panose="020B0802040204020203" charset="-122"/>
                  <a:ea typeface="Microsoft YaHei" panose="020B0802040204020203" charset="-122"/>
                  <a:cs typeface="Noto Sans SC Bold" pitchFamily="34" charset="-120"/>
                </a:endParaRPr>
              </a:p>
            </p:txBody>
          </p:sp>
        </p:grpSp>
      </p:grpSp>
      <p:grpSp>
        <p:nvGrpSpPr>
          <p:cNvPr id="131" name="组合 130"/>
          <p:cNvGrpSpPr/>
          <p:nvPr/>
        </p:nvGrpSpPr>
        <p:grpSpPr>
          <a:xfrm>
            <a:off x="695960" y="2075180"/>
            <a:ext cx="2745740" cy="457200"/>
            <a:chOff x="1096" y="3195"/>
            <a:chExt cx="4324" cy="720"/>
          </a:xfrm>
        </p:grpSpPr>
        <p:sp>
          <p:nvSpPr>
            <p:cNvPr id="15" name="Shape 11"/>
            <p:cNvSpPr/>
            <p:nvPr/>
          </p:nvSpPr>
          <p:spPr>
            <a:xfrm>
              <a:off x="1096" y="3195"/>
              <a:ext cx="4324" cy="721"/>
            </a:xfrm>
            <a:prstGeom prst="rect">
              <a:avLst/>
            </a:prstGeom>
            <a:solidFill>
              <a:srgbClr val="FFFFFF"/>
            </a:solidFill>
          </p:spPr>
        </p:sp>
        <p:grpSp>
          <p:nvGrpSpPr>
            <p:cNvPr id="127" name="组合 126"/>
            <p:cNvGrpSpPr/>
            <p:nvPr/>
          </p:nvGrpSpPr>
          <p:grpSpPr>
            <a:xfrm>
              <a:off x="1096" y="3195"/>
              <a:ext cx="4324" cy="720"/>
              <a:chOff x="1096" y="3195"/>
              <a:chExt cx="4324" cy="720"/>
            </a:xfrm>
          </p:grpSpPr>
          <p:grpSp>
            <p:nvGrpSpPr>
              <p:cNvPr id="117" name="组合 116"/>
              <p:cNvGrpSpPr/>
              <p:nvPr/>
            </p:nvGrpSpPr>
            <p:grpSpPr>
              <a:xfrm>
                <a:off x="1096" y="3195"/>
                <a:ext cx="4324" cy="720"/>
                <a:chOff x="1096" y="3195"/>
                <a:chExt cx="4324" cy="720"/>
              </a:xfrm>
            </p:grpSpPr>
            <p:sp>
              <p:nvSpPr>
                <p:cNvPr id="16" name="Shape 12"/>
                <p:cNvSpPr/>
                <p:nvPr/>
              </p:nvSpPr>
              <p:spPr>
                <a:xfrm>
                  <a:off x="1096" y="3195"/>
                  <a:ext cx="4324" cy="14"/>
                </a:xfrm>
                <a:prstGeom prst="rect">
                  <a:avLst/>
                </a:prstGeom>
                <a:solidFill>
                  <a:srgbClr val="BFDBFE"/>
                </a:solidFill>
              </p:spPr>
            </p:sp>
            <p:sp>
              <p:nvSpPr>
                <p:cNvPr id="17" name="Shape 13"/>
                <p:cNvSpPr/>
                <p:nvPr/>
              </p:nvSpPr>
              <p:spPr>
                <a:xfrm>
                  <a:off x="5405" y="3195"/>
                  <a:ext cx="14" cy="721"/>
                </a:xfrm>
                <a:prstGeom prst="rect">
                  <a:avLst/>
                </a:prstGeom>
                <a:solidFill>
                  <a:srgbClr val="BFDBFE"/>
                </a:solidFill>
              </p:spPr>
            </p:sp>
            <p:sp>
              <p:nvSpPr>
                <p:cNvPr id="18" name="Shape 14"/>
                <p:cNvSpPr/>
                <p:nvPr/>
              </p:nvSpPr>
              <p:spPr>
                <a:xfrm>
                  <a:off x="1096" y="3901"/>
                  <a:ext cx="4324" cy="14"/>
                </a:xfrm>
                <a:prstGeom prst="rect">
                  <a:avLst/>
                </a:prstGeom>
                <a:solidFill>
                  <a:srgbClr val="BFDBFE"/>
                </a:solidFill>
              </p:spPr>
            </p:sp>
            <p:sp>
              <p:nvSpPr>
                <p:cNvPr id="19" name="Shape 15"/>
                <p:cNvSpPr/>
                <p:nvPr/>
              </p:nvSpPr>
              <p:spPr>
                <a:xfrm>
                  <a:off x="1096" y="3195"/>
                  <a:ext cx="58" cy="721"/>
                </a:xfrm>
                <a:prstGeom prst="rect">
                  <a:avLst/>
                </a:prstGeom>
                <a:solidFill>
                  <a:srgbClr val="3B82F6"/>
                </a:solidFill>
              </p:spPr>
            </p:sp>
          </p:grpSp>
          <p:grpSp>
            <p:nvGrpSpPr>
              <p:cNvPr id="108" name="组合 107"/>
              <p:cNvGrpSpPr/>
              <p:nvPr/>
            </p:nvGrpSpPr>
            <p:grpSpPr>
              <a:xfrm>
                <a:off x="1311" y="3328"/>
                <a:ext cx="454" cy="454"/>
                <a:chOff x="1311" y="3368"/>
                <a:chExt cx="454" cy="454"/>
              </a:xfrm>
            </p:grpSpPr>
            <p:sp>
              <p:nvSpPr>
                <p:cNvPr id="20" name="Shape 16"/>
                <p:cNvSpPr>
                  <a:spLocks noChangeAspect="1"/>
                </p:cNvSpPr>
                <p:nvPr/>
              </p:nvSpPr>
              <p:spPr>
                <a:xfrm>
                  <a:off x="1311" y="3368"/>
                  <a:ext cx="454" cy="454"/>
                </a:xfrm>
                <a:prstGeom prst="ellipse">
                  <a:avLst/>
                </a:prstGeom>
                <a:solidFill>
                  <a:srgbClr val="EFF6FF"/>
                </a:solidFill>
              </p:spPr>
            </p:sp>
            <p:sp>
              <p:nvSpPr>
                <p:cNvPr id="21" name="Text 17"/>
                <p:cNvSpPr/>
                <p:nvPr/>
              </p:nvSpPr>
              <p:spPr>
                <a:xfrm>
                  <a:off x="1484" y="3474"/>
                  <a:ext cx="108" cy="2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lvl="0" algn="ctr">
                    <a:buClrTx/>
                    <a:buSzTx/>
                    <a:buFontTx/>
                  </a:pPr>
                  <a:r>
                    <a:rPr lang="en-US" sz="1200" dirty="0">
                      <a:solidFill>
                        <a:srgbClr val="3B82F6"/>
                      </a:solidFill>
                      <a:latin typeface="Microsoft YaHei" panose="020B0802040204020203" charset="-122"/>
                      <a:ea typeface="Microsoft YaHei" panose="020B0802040204020203" charset="-122"/>
                      <a:cs typeface="Noto Sans SC Bold" pitchFamily="34" charset="-120"/>
                      <a:sym typeface="+mn-ea"/>
                    </a:rPr>
                    <a:t>2</a:t>
                  </a:r>
                  <a:endParaRPr lang="en-US" sz="1200" dirty="0">
                    <a:solidFill>
                      <a:srgbClr val="3B82F6"/>
                    </a:solidFill>
                    <a:latin typeface="Microsoft YaHei" panose="020B0802040204020203" charset="-122"/>
                    <a:ea typeface="Microsoft YaHei" panose="020B0802040204020203" charset="-122"/>
                    <a:cs typeface="Noto Sans SC Bold" pitchFamily="34" charset="-120"/>
                    <a:sym typeface="+mn-ea"/>
                  </a:endParaRPr>
                </a:p>
              </p:txBody>
            </p:sp>
          </p:grpSp>
          <p:sp>
            <p:nvSpPr>
              <p:cNvPr id="22" name="Text 18"/>
              <p:cNvSpPr/>
              <p:nvPr/>
            </p:nvSpPr>
            <p:spPr>
              <a:xfrm>
                <a:off x="1874" y="3386"/>
                <a:ext cx="1120" cy="3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1400" dirty="0">
                    <a:solidFill>
                      <a:srgbClr val="1E3A8A"/>
                    </a:solidFill>
                    <a:latin typeface="Microsoft YaHei" panose="020B0802040204020203" charset="-122"/>
                    <a:ea typeface="Microsoft YaHei" panose="020B0802040204020203" charset="-122"/>
                    <a:cs typeface="Noto Sans SC Bold" pitchFamily="34" charset="-120"/>
                  </a:rPr>
                  <a:t>服务设计</a:t>
                </a:r>
                <a:endParaRPr lang="en-US" sz="1400" dirty="0">
                  <a:solidFill>
                    <a:srgbClr val="1E3A8A"/>
                  </a:solidFill>
                  <a:latin typeface="Microsoft YaHei" panose="020B0802040204020203" charset="-122"/>
                  <a:ea typeface="Microsoft YaHei" panose="020B0802040204020203" charset="-122"/>
                  <a:cs typeface="Noto Sans SC Bold" pitchFamily="34" charset="-120"/>
                </a:endParaRPr>
              </a:p>
            </p:txBody>
          </p:sp>
        </p:grpSp>
      </p:grpSp>
      <p:grpSp>
        <p:nvGrpSpPr>
          <p:cNvPr id="132" name="组合 131"/>
          <p:cNvGrpSpPr/>
          <p:nvPr/>
        </p:nvGrpSpPr>
        <p:grpSpPr>
          <a:xfrm>
            <a:off x="695960" y="2652395"/>
            <a:ext cx="2745740" cy="539750"/>
            <a:chOff x="1096" y="4031"/>
            <a:chExt cx="4324" cy="850"/>
          </a:xfrm>
        </p:grpSpPr>
        <p:sp>
          <p:nvSpPr>
            <p:cNvPr id="23" name="Shape 19"/>
            <p:cNvSpPr/>
            <p:nvPr/>
          </p:nvSpPr>
          <p:spPr>
            <a:xfrm>
              <a:off x="1096" y="4031"/>
              <a:ext cx="4324" cy="721"/>
            </a:xfrm>
            <a:prstGeom prst="rect">
              <a:avLst/>
            </a:prstGeom>
            <a:solidFill>
              <a:srgbClr val="FFFFFF"/>
            </a:solidFill>
          </p:spPr>
        </p:sp>
        <p:grpSp>
          <p:nvGrpSpPr>
            <p:cNvPr id="126" name="组合 125"/>
            <p:cNvGrpSpPr/>
            <p:nvPr/>
          </p:nvGrpSpPr>
          <p:grpSpPr>
            <a:xfrm>
              <a:off x="1096" y="4031"/>
              <a:ext cx="4324" cy="720"/>
              <a:chOff x="1096" y="4031"/>
              <a:chExt cx="4324" cy="720"/>
            </a:xfrm>
          </p:grpSpPr>
          <p:grpSp>
            <p:nvGrpSpPr>
              <p:cNvPr id="118" name="组合 117"/>
              <p:cNvGrpSpPr/>
              <p:nvPr/>
            </p:nvGrpSpPr>
            <p:grpSpPr>
              <a:xfrm>
                <a:off x="1096" y="4031"/>
                <a:ext cx="4324" cy="720"/>
                <a:chOff x="1096" y="4031"/>
                <a:chExt cx="4324" cy="720"/>
              </a:xfrm>
            </p:grpSpPr>
            <p:sp>
              <p:nvSpPr>
                <p:cNvPr id="24" name="Shape 20"/>
                <p:cNvSpPr/>
                <p:nvPr/>
              </p:nvSpPr>
              <p:spPr>
                <a:xfrm>
                  <a:off x="1096" y="4031"/>
                  <a:ext cx="4324" cy="14"/>
                </a:xfrm>
                <a:prstGeom prst="rect">
                  <a:avLst/>
                </a:prstGeom>
                <a:solidFill>
                  <a:srgbClr val="BFDBFE"/>
                </a:solidFill>
              </p:spPr>
            </p:sp>
            <p:sp>
              <p:nvSpPr>
                <p:cNvPr id="25" name="Shape 21"/>
                <p:cNvSpPr/>
                <p:nvPr/>
              </p:nvSpPr>
              <p:spPr>
                <a:xfrm>
                  <a:off x="5405" y="4031"/>
                  <a:ext cx="14" cy="721"/>
                </a:xfrm>
                <a:prstGeom prst="rect">
                  <a:avLst/>
                </a:prstGeom>
                <a:solidFill>
                  <a:srgbClr val="BFDBFE"/>
                </a:solidFill>
              </p:spPr>
            </p:sp>
            <p:sp>
              <p:nvSpPr>
                <p:cNvPr id="26" name="Shape 22"/>
                <p:cNvSpPr/>
                <p:nvPr/>
              </p:nvSpPr>
              <p:spPr>
                <a:xfrm>
                  <a:off x="1096" y="4737"/>
                  <a:ext cx="4324" cy="14"/>
                </a:xfrm>
                <a:prstGeom prst="rect">
                  <a:avLst/>
                </a:prstGeom>
                <a:solidFill>
                  <a:srgbClr val="BFDBFE"/>
                </a:solidFill>
              </p:spPr>
            </p:sp>
            <p:sp>
              <p:nvSpPr>
                <p:cNvPr id="27" name="Shape 23"/>
                <p:cNvSpPr/>
                <p:nvPr/>
              </p:nvSpPr>
              <p:spPr>
                <a:xfrm>
                  <a:off x="1096" y="4031"/>
                  <a:ext cx="58" cy="721"/>
                </a:xfrm>
                <a:prstGeom prst="rect">
                  <a:avLst/>
                </a:prstGeom>
                <a:solidFill>
                  <a:srgbClr val="3B82F6"/>
                </a:solidFill>
              </p:spPr>
            </p:sp>
          </p:grpSp>
          <p:grpSp>
            <p:nvGrpSpPr>
              <p:cNvPr id="109" name="组合 108"/>
              <p:cNvGrpSpPr/>
              <p:nvPr/>
            </p:nvGrpSpPr>
            <p:grpSpPr>
              <a:xfrm>
                <a:off x="1311" y="4164"/>
                <a:ext cx="454" cy="454"/>
                <a:chOff x="1311" y="4204"/>
                <a:chExt cx="454" cy="454"/>
              </a:xfrm>
            </p:grpSpPr>
            <p:sp>
              <p:nvSpPr>
                <p:cNvPr id="28" name="Shape 24"/>
                <p:cNvSpPr>
                  <a:spLocks noChangeAspect="1"/>
                </p:cNvSpPr>
                <p:nvPr/>
              </p:nvSpPr>
              <p:spPr>
                <a:xfrm>
                  <a:off x="1311" y="4204"/>
                  <a:ext cx="454" cy="454"/>
                </a:xfrm>
                <a:prstGeom prst="ellipse">
                  <a:avLst/>
                </a:prstGeom>
                <a:solidFill>
                  <a:srgbClr val="EFF6FF"/>
                </a:solidFill>
              </p:spPr>
            </p:sp>
            <p:sp>
              <p:nvSpPr>
                <p:cNvPr id="29" name="Text 25"/>
                <p:cNvSpPr/>
                <p:nvPr/>
              </p:nvSpPr>
              <p:spPr>
                <a:xfrm>
                  <a:off x="1473" y="4286"/>
                  <a:ext cx="129" cy="2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lvl="0" algn="ctr">
                    <a:buClrTx/>
                    <a:buSzTx/>
                    <a:buFontTx/>
                  </a:pPr>
                  <a:r>
                    <a:rPr lang="en-US" sz="1200" dirty="0">
                      <a:solidFill>
                        <a:srgbClr val="3B82F6"/>
                      </a:solidFill>
                      <a:latin typeface="Microsoft YaHei" panose="020B0802040204020203" charset="-122"/>
                      <a:ea typeface="Microsoft YaHei" panose="020B0802040204020203" charset="-122"/>
                      <a:cs typeface="Noto Sans SC Bold" pitchFamily="34" charset="-120"/>
                      <a:sym typeface="+mn-ea"/>
                    </a:rPr>
                    <a:t>3</a:t>
                  </a:r>
                  <a:endParaRPr lang="en-US" sz="1200" dirty="0">
                    <a:solidFill>
                      <a:srgbClr val="3B82F6"/>
                    </a:solidFill>
                    <a:latin typeface="Microsoft YaHei" panose="020B0802040204020203" charset="-122"/>
                    <a:ea typeface="Microsoft YaHei" panose="020B0802040204020203" charset="-122"/>
                    <a:cs typeface="Noto Sans SC Bold" pitchFamily="34" charset="-120"/>
                    <a:sym typeface="+mn-ea"/>
                  </a:endParaRPr>
                </a:p>
              </p:txBody>
            </p:sp>
          </p:grpSp>
          <p:sp>
            <p:nvSpPr>
              <p:cNvPr id="30" name="Text 26"/>
              <p:cNvSpPr/>
              <p:nvPr/>
            </p:nvSpPr>
            <p:spPr>
              <a:xfrm>
                <a:off x="1874" y="4222"/>
                <a:ext cx="1120" cy="3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1400" dirty="0">
                    <a:solidFill>
                      <a:srgbClr val="1E3A8A"/>
                    </a:solidFill>
                    <a:latin typeface="Microsoft YaHei" panose="020B0802040204020203" charset="-122"/>
                    <a:ea typeface="Microsoft YaHei" panose="020B0802040204020203" charset="-122"/>
                    <a:cs typeface="Noto Sans SC Bold" pitchFamily="34" charset="-120"/>
                  </a:rPr>
                  <a:t>平台建设</a:t>
                </a:r>
                <a:endParaRPr lang="en-US" sz="1400" dirty="0">
                  <a:solidFill>
                    <a:srgbClr val="1E3A8A"/>
                  </a:solidFill>
                  <a:latin typeface="Microsoft YaHei" panose="020B0802040204020203" charset="-122"/>
                  <a:ea typeface="Microsoft YaHei" panose="020B0802040204020203" charset="-122"/>
                  <a:cs typeface="Noto Sans SC Bold" pitchFamily="34" charset="-120"/>
                </a:endParaRPr>
              </a:p>
            </p:txBody>
          </p:sp>
        </p:grpSp>
        <p:sp>
          <p:nvSpPr>
            <p:cNvPr id="32" name="Shape 28"/>
            <p:cNvSpPr/>
            <p:nvPr/>
          </p:nvSpPr>
          <p:spPr>
            <a:xfrm>
              <a:off x="1096" y="4867"/>
              <a:ext cx="4324" cy="14"/>
            </a:xfrm>
            <a:prstGeom prst="rect">
              <a:avLst/>
            </a:prstGeom>
            <a:solidFill>
              <a:srgbClr val="BFDBFE"/>
            </a:solidFill>
          </p:spPr>
        </p:sp>
      </p:grpSp>
      <p:grpSp>
        <p:nvGrpSpPr>
          <p:cNvPr id="133" name="组合 132"/>
          <p:cNvGrpSpPr/>
          <p:nvPr/>
        </p:nvGrpSpPr>
        <p:grpSpPr>
          <a:xfrm>
            <a:off x="695960" y="3312160"/>
            <a:ext cx="2745740" cy="457200"/>
            <a:chOff x="1096" y="4867"/>
            <a:chExt cx="4324" cy="720"/>
          </a:xfrm>
        </p:grpSpPr>
        <p:sp>
          <p:nvSpPr>
            <p:cNvPr id="31" name="Shape 27"/>
            <p:cNvSpPr/>
            <p:nvPr/>
          </p:nvSpPr>
          <p:spPr>
            <a:xfrm>
              <a:off x="1096" y="4867"/>
              <a:ext cx="4324" cy="721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33" name="Shape 29"/>
            <p:cNvSpPr/>
            <p:nvPr/>
          </p:nvSpPr>
          <p:spPr>
            <a:xfrm>
              <a:off x="5405" y="4867"/>
              <a:ext cx="14" cy="721"/>
            </a:xfrm>
            <a:prstGeom prst="rect">
              <a:avLst/>
            </a:prstGeom>
            <a:solidFill>
              <a:srgbClr val="BFDBFE"/>
            </a:solidFill>
          </p:spPr>
        </p:sp>
        <p:sp>
          <p:nvSpPr>
            <p:cNvPr id="34" name="Shape 30"/>
            <p:cNvSpPr/>
            <p:nvPr/>
          </p:nvSpPr>
          <p:spPr>
            <a:xfrm>
              <a:off x="1096" y="5573"/>
              <a:ext cx="4324" cy="14"/>
            </a:xfrm>
            <a:prstGeom prst="rect">
              <a:avLst/>
            </a:prstGeom>
            <a:solidFill>
              <a:srgbClr val="BFDBFE"/>
            </a:solidFill>
          </p:spPr>
        </p:sp>
        <p:grpSp>
          <p:nvGrpSpPr>
            <p:cNvPr id="125" name="组合 124"/>
            <p:cNvGrpSpPr/>
            <p:nvPr/>
          </p:nvGrpSpPr>
          <p:grpSpPr>
            <a:xfrm>
              <a:off x="1096" y="4867"/>
              <a:ext cx="2178" cy="720"/>
              <a:chOff x="1096" y="4867"/>
              <a:chExt cx="2178" cy="720"/>
            </a:xfrm>
          </p:grpSpPr>
          <p:sp>
            <p:nvSpPr>
              <p:cNvPr id="35" name="Shape 31"/>
              <p:cNvSpPr/>
              <p:nvPr/>
            </p:nvSpPr>
            <p:spPr>
              <a:xfrm>
                <a:off x="1096" y="4867"/>
                <a:ext cx="58" cy="721"/>
              </a:xfrm>
              <a:prstGeom prst="rect">
                <a:avLst/>
              </a:prstGeom>
              <a:solidFill>
                <a:srgbClr val="3B82F6"/>
              </a:solidFill>
            </p:spPr>
          </p:sp>
          <p:grpSp>
            <p:nvGrpSpPr>
              <p:cNvPr id="111" name="组合 110"/>
              <p:cNvGrpSpPr/>
              <p:nvPr/>
            </p:nvGrpSpPr>
            <p:grpSpPr>
              <a:xfrm>
                <a:off x="1311" y="5001"/>
                <a:ext cx="454" cy="454"/>
                <a:chOff x="1311" y="5040"/>
                <a:chExt cx="454" cy="454"/>
              </a:xfrm>
            </p:grpSpPr>
            <p:sp>
              <p:nvSpPr>
                <p:cNvPr id="36" name="Shape 32"/>
                <p:cNvSpPr>
                  <a:spLocks noChangeAspect="1"/>
                </p:cNvSpPr>
                <p:nvPr/>
              </p:nvSpPr>
              <p:spPr>
                <a:xfrm>
                  <a:off x="1311" y="5040"/>
                  <a:ext cx="454" cy="454"/>
                </a:xfrm>
                <a:prstGeom prst="ellipse">
                  <a:avLst/>
                </a:prstGeom>
                <a:solidFill>
                  <a:srgbClr val="EFF6FF"/>
                </a:solidFill>
              </p:spPr>
            </p:sp>
            <p:sp>
              <p:nvSpPr>
                <p:cNvPr id="37" name="Text 33"/>
                <p:cNvSpPr/>
                <p:nvPr/>
              </p:nvSpPr>
              <p:spPr>
                <a:xfrm>
                  <a:off x="1473" y="5122"/>
                  <a:ext cx="129" cy="2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lvl="0" algn="ctr">
                    <a:buClrTx/>
                    <a:buSzTx/>
                    <a:buFontTx/>
                  </a:pPr>
                  <a:r>
                    <a:rPr lang="en-US" sz="1200" dirty="0">
                      <a:solidFill>
                        <a:srgbClr val="3B82F6"/>
                      </a:solidFill>
                      <a:latin typeface="Microsoft YaHei" panose="020B0802040204020203" charset="-122"/>
                      <a:ea typeface="Microsoft YaHei" panose="020B0802040204020203" charset="-122"/>
                      <a:cs typeface="Noto Sans SC Bold" pitchFamily="34" charset="-120"/>
                      <a:sym typeface="+mn-ea"/>
                    </a:rPr>
                    <a:t>4</a:t>
                  </a:r>
                  <a:endParaRPr lang="en-US" sz="1200" dirty="0">
                    <a:solidFill>
                      <a:srgbClr val="3B82F6"/>
                    </a:solidFill>
                    <a:latin typeface="Microsoft YaHei" panose="020B0802040204020203" charset="-122"/>
                    <a:ea typeface="Microsoft YaHei" panose="020B0802040204020203" charset="-122"/>
                    <a:cs typeface="Noto Sans SC Bold" pitchFamily="34" charset="-120"/>
                    <a:sym typeface="+mn-ea"/>
                  </a:endParaRPr>
                </a:p>
              </p:txBody>
            </p:sp>
          </p:grpSp>
          <p:sp>
            <p:nvSpPr>
              <p:cNvPr id="38" name="Text 34"/>
              <p:cNvSpPr/>
              <p:nvPr/>
            </p:nvSpPr>
            <p:spPr>
              <a:xfrm>
                <a:off x="1874" y="5058"/>
                <a:ext cx="1400" cy="3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1400" dirty="0">
                    <a:solidFill>
                      <a:srgbClr val="1E3A8A"/>
                    </a:solidFill>
                    <a:latin typeface="Microsoft YaHei" panose="020B0802040204020203" charset="-122"/>
                    <a:ea typeface="Microsoft YaHei" panose="020B0802040204020203" charset="-122"/>
                    <a:cs typeface="Noto Sans SC Bold" pitchFamily="34" charset="-120"/>
                  </a:rPr>
                  <a:t>数据初始化</a:t>
                </a:r>
                <a:endParaRPr lang="en-US" sz="1400" dirty="0">
                  <a:solidFill>
                    <a:srgbClr val="1E3A8A"/>
                  </a:solidFill>
                  <a:latin typeface="Microsoft YaHei" panose="020B0802040204020203" charset="-122"/>
                  <a:ea typeface="Microsoft YaHei" panose="020B0802040204020203" charset="-122"/>
                  <a:cs typeface="Noto Sans SC Bold" pitchFamily="34" charset="-120"/>
                </a:endParaRPr>
              </a:p>
            </p:txBody>
          </p:sp>
        </p:grpSp>
      </p:grpSp>
      <p:grpSp>
        <p:nvGrpSpPr>
          <p:cNvPr id="134" name="组合 133"/>
          <p:cNvGrpSpPr/>
          <p:nvPr/>
        </p:nvGrpSpPr>
        <p:grpSpPr>
          <a:xfrm>
            <a:off x="695960" y="3889375"/>
            <a:ext cx="2745740" cy="457200"/>
            <a:chOff x="1096" y="5703"/>
            <a:chExt cx="4324" cy="720"/>
          </a:xfrm>
        </p:grpSpPr>
        <p:sp>
          <p:nvSpPr>
            <p:cNvPr id="39" name="Shape 35"/>
            <p:cNvSpPr/>
            <p:nvPr/>
          </p:nvSpPr>
          <p:spPr>
            <a:xfrm>
              <a:off x="1096" y="5703"/>
              <a:ext cx="4324" cy="721"/>
            </a:xfrm>
            <a:prstGeom prst="rect">
              <a:avLst/>
            </a:prstGeom>
            <a:solidFill>
              <a:srgbClr val="FFFFFF"/>
            </a:solidFill>
          </p:spPr>
        </p:sp>
        <p:grpSp>
          <p:nvGrpSpPr>
            <p:cNvPr id="123" name="组合 122"/>
            <p:cNvGrpSpPr/>
            <p:nvPr/>
          </p:nvGrpSpPr>
          <p:grpSpPr>
            <a:xfrm>
              <a:off x="1096" y="5703"/>
              <a:ext cx="4324" cy="720"/>
              <a:chOff x="1096" y="5703"/>
              <a:chExt cx="4324" cy="720"/>
            </a:xfrm>
          </p:grpSpPr>
          <p:grpSp>
            <p:nvGrpSpPr>
              <p:cNvPr id="119" name="组合 118"/>
              <p:cNvGrpSpPr/>
              <p:nvPr/>
            </p:nvGrpSpPr>
            <p:grpSpPr>
              <a:xfrm>
                <a:off x="1096" y="5703"/>
                <a:ext cx="4324" cy="720"/>
                <a:chOff x="1096" y="5703"/>
                <a:chExt cx="4324" cy="720"/>
              </a:xfrm>
            </p:grpSpPr>
            <p:sp>
              <p:nvSpPr>
                <p:cNvPr id="40" name="Shape 36"/>
                <p:cNvSpPr/>
                <p:nvPr/>
              </p:nvSpPr>
              <p:spPr>
                <a:xfrm>
                  <a:off x="1096" y="5703"/>
                  <a:ext cx="4324" cy="14"/>
                </a:xfrm>
                <a:prstGeom prst="rect">
                  <a:avLst/>
                </a:prstGeom>
                <a:solidFill>
                  <a:srgbClr val="BFDBFE"/>
                </a:solidFill>
              </p:spPr>
            </p:sp>
            <p:sp>
              <p:nvSpPr>
                <p:cNvPr id="41" name="Shape 37"/>
                <p:cNvSpPr/>
                <p:nvPr/>
              </p:nvSpPr>
              <p:spPr>
                <a:xfrm>
                  <a:off x="5405" y="5703"/>
                  <a:ext cx="14" cy="721"/>
                </a:xfrm>
                <a:prstGeom prst="rect">
                  <a:avLst/>
                </a:prstGeom>
                <a:solidFill>
                  <a:srgbClr val="BFDBFE"/>
                </a:solidFill>
              </p:spPr>
            </p:sp>
            <p:sp>
              <p:nvSpPr>
                <p:cNvPr id="42" name="Shape 38"/>
                <p:cNvSpPr/>
                <p:nvPr/>
              </p:nvSpPr>
              <p:spPr>
                <a:xfrm>
                  <a:off x="1096" y="6409"/>
                  <a:ext cx="4324" cy="14"/>
                </a:xfrm>
                <a:prstGeom prst="rect">
                  <a:avLst/>
                </a:prstGeom>
                <a:solidFill>
                  <a:srgbClr val="BFDBFE"/>
                </a:solidFill>
              </p:spPr>
            </p:sp>
            <p:sp>
              <p:nvSpPr>
                <p:cNvPr id="43" name="Shape 39"/>
                <p:cNvSpPr/>
                <p:nvPr/>
              </p:nvSpPr>
              <p:spPr>
                <a:xfrm>
                  <a:off x="1096" y="5703"/>
                  <a:ext cx="58" cy="721"/>
                </a:xfrm>
                <a:prstGeom prst="rect">
                  <a:avLst/>
                </a:prstGeom>
                <a:solidFill>
                  <a:srgbClr val="3B82F6"/>
                </a:solidFill>
              </p:spPr>
            </p:sp>
          </p:grpSp>
          <p:grpSp>
            <p:nvGrpSpPr>
              <p:cNvPr id="112" name="组合 111"/>
              <p:cNvGrpSpPr/>
              <p:nvPr/>
            </p:nvGrpSpPr>
            <p:grpSpPr>
              <a:xfrm>
                <a:off x="1311" y="5836"/>
                <a:ext cx="454" cy="454"/>
                <a:chOff x="1311" y="5876"/>
                <a:chExt cx="454" cy="454"/>
              </a:xfrm>
            </p:grpSpPr>
            <p:sp>
              <p:nvSpPr>
                <p:cNvPr id="44" name="Shape 40"/>
                <p:cNvSpPr>
                  <a:spLocks noChangeAspect="1"/>
                </p:cNvSpPr>
                <p:nvPr/>
              </p:nvSpPr>
              <p:spPr>
                <a:xfrm>
                  <a:off x="1311" y="5876"/>
                  <a:ext cx="454" cy="454"/>
                </a:xfrm>
                <a:prstGeom prst="ellipse">
                  <a:avLst/>
                </a:prstGeom>
                <a:solidFill>
                  <a:srgbClr val="EFF6FF"/>
                </a:solidFill>
              </p:spPr>
            </p:sp>
            <p:sp>
              <p:nvSpPr>
                <p:cNvPr id="45" name="Text 41"/>
                <p:cNvSpPr/>
                <p:nvPr/>
              </p:nvSpPr>
              <p:spPr>
                <a:xfrm>
                  <a:off x="1484" y="5982"/>
                  <a:ext cx="108" cy="2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lvl="0" algn="ctr">
                    <a:buClrTx/>
                    <a:buSzTx/>
                    <a:buFontTx/>
                  </a:pPr>
                  <a:r>
                    <a:rPr lang="en-US" sz="1200" dirty="0">
                      <a:solidFill>
                        <a:srgbClr val="3B82F6"/>
                      </a:solidFill>
                      <a:latin typeface="Microsoft YaHei" panose="020B0802040204020203" charset="-122"/>
                      <a:ea typeface="Microsoft YaHei" panose="020B0802040204020203" charset="-122"/>
                      <a:cs typeface="Noto Sans SC Bold" pitchFamily="34" charset="-120"/>
                      <a:sym typeface="+mn-ea"/>
                    </a:rPr>
                    <a:t>5</a:t>
                  </a:r>
                  <a:endParaRPr lang="en-US" sz="1200" dirty="0">
                    <a:solidFill>
                      <a:srgbClr val="3B82F6"/>
                    </a:solidFill>
                    <a:latin typeface="Microsoft YaHei" panose="020B0802040204020203" charset="-122"/>
                    <a:ea typeface="Microsoft YaHei" panose="020B0802040204020203" charset="-122"/>
                    <a:cs typeface="Noto Sans SC Bold" pitchFamily="34" charset="-120"/>
                    <a:sym typeface="+mn-ea"/>
                  </a:endParaRPr>
                </a:p>
              </p:txBody>
            </p:sp>
          </p:grpSp>
          <p:sp>
            <p:nvSpPr>
              <p:cNvPr id="46" name="Text 42"/>
              <p:cNvSpPr/>
              <p:nvPr/>
            </p:nvSpPr>
            <p:spPr>
              <a:xfrm>
                <a:off x="1874" y="5894"/>
                <a:ext cx="1120" cy="3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1400" dirty="0">
                    <a:solidFill>
                      <a:srgbClr val="1E3A8A"/>
                    </a:solidFill>
                    <a:latin typeface="Microsoft YaHei" panose="020B0802040204020203" charset="-122"/>
                    <a:ea typeface="Microsoft YaHei" panose="020B0802040204020203" charset="-122"/>
                    <a:cs typeface="Noto Sans SC Bold" pitchFamily="34" charset="-120"/>
                  </a:rPr>
                  <a:t>运行维护</a:t>
                </a:r>
                <a:endParaRPr lang="en-US" sz="1400" dirty="0">
                  <a:solidFill>
                    <a:srgbClr val="1E3A8A"/>
                  </a:solidFill>
                  <a:latin typeface="Microsoft YaHei" panose="020B0802040204020203" charset="-122"/>
                  <a:ea typeface="Microsoft YaHei" panose="020B0802040204020203" charset="-122"/>
                  <a:cs typeface="Noto Sans SC Bold" pitchFamily="34" charset="-120"/>
                </a:endParaRPr>
              </a:p>
            </p:txBody>
          </p:sp>
        </p:grpSp>
      </p:grpSp>
      <p:grpSp>
        <p:nvGrpSpPr>
          <p:cNvPr id="135" name="组合 134"/>
          <p:cNvGrpSpPr/>
          <p:nvPr/>
        </p:nvGrpSpPr>
        <p:grpSpPr>
          <a:xfrm>
            <a:off x="695960" y="4466590"/>
            <a:ext cx="2745740" cy="457200"/>
            <a:chOff x="1096" y="6539"/>
            <a:chExt cx="4324" cy="720"/>
          </a:xfrm>
        </p:grpSpPr>
        <p:sp>
          <p:nvSpPr>
            <p:cNvPr id="47" name="Shape 43"/>
            <p:cNvSpPr/>
            <p:nvPr/>
          </p:nvSpPr>
          <p:spPr>
            <a:xfrm>
              <a:off x="1096" y="6539"/>
              <a:ext cx="4324" cy="721"/>
            </a:xfrm>
            <a:prstGeom prst="rect">
              <a:avLst/>
            </a:prstGeom>
            <a:solidFill>
              <a:srgbClr val="FFFFFF"/>
            </a:solidFill>
          </p:spPr>
        </p:sp>
        <p:grpSp>
          <p:nvGrpSpPr>
            <p:cNvPr id="124" name="组合 123"/>
            <p:cNvGrpSpPr/>
            <p:nvPr/>
          </p:nvGrpSpPr>
          <p:grpSpPr>
            <a:xfrm>
              <a:off x="1096" y="6539"/>
              <a:ext cx="4324" cy="720"/>
              <a:chOff x="1096" y="6539"/>
              <a:chExt cx="4324" cy="720"/>
            </a:xfrm>
          </p:grpSpPr>
          <p:grpSp>
            <p:nvGrpSpPr>
              <p:cNvPr id="120" name="组合 119"/>
              <p:cNvGrpSpPr/>
              <p:nvPr/>
            </p:nvGrpSpPr>
            <p:grpSpPr>
              <a:xfrm>
                <a:off x="1096" y="6539"/>
                <a:ext cx="4324" cy="720"/>
                <a:chOff x="1096" y="6539"/>
                <a:chExt cx="4324" cy="720"/>
              </a:xfrm>
            </p:grpSpPr>
            <p:sp>
              <p:nvSpPr>
                <p:cNvPr id="48" name="Shape 44"/>
                <p:cNvSpPr/>
                <p:nvPr/>
              </p:nvSpPr>
              <p:spPr>
                <a:xfrm>
                  <a:off x="1096" y="6539"/>
                  <a:ext cx="4324" cy="14"/>
                </a:xfrm>
                <a:prstGeom prst="rect">
                  <a:avLst/>
                </a:prstGeom>
                <a:solidFill>
                  <a:srgbClr val="BFDBFE"/>
                </a:solidFill>
              </p:spPr>
            </p:sp>
            <p:sp>
              <p:nvSpPr>
                <p:cNvPr id="49" name="Shape 45"/>
                <p:cNvSpPr/>
                <p:nvPr/>
              </p:nvSpPr>
              <p:spPr>
                <a:xfrm>
                  <a:off x="5405" y="6539"/>
                  <a:ext cx="14" cy="721"/>
                </a:xfrm>
                <a:prstGeom prst="rect">
                  <a:avLst/>
                </a:prstGeom>
                <a:solidFill>
                  <a:srgbClr val="BFDBFE"/>
                </a:solidFill>
              </p:spPr>
            </p:sp>
            <p:sp>
              <p:nvSpPr>
                <p:cNvPr id="50" name="Shape 46"/>
                <p:cNvSpPr/>
                <p:nvPr/>
              </p:nvSpPr>
              <p:spPr>
                <a:xfrm>
                  <a:off x="1096" y="7245"/>
                  <a:ext cx="4324" cy="14"/>
                </a:xfrm>
                <a:prstGeom prst="rect">
                  <a:avLst/>
                </a:prstGeom>
                <a:solidFill>
                  <a:srgbClr val="BFDBFE"/>
                </a:solidFill>
              </p:spPr>
            </p:sp>
            <p:sp>
              <p:nvSpPr>
                <p:cNvPr id="51" name="Shape 47"/>
                <p:cNvSpPr/>
                <p:nvPr/>
              </p:nvSpPr>
              <p:spPr>
                <a:xfrm>
                  <a:off x="1096" y="6539"/>
                  <a:ext cx="58" cy="721"/>
                </a:xfrm>
                <a:prstGeom prst="rect">
                  <a:avLst/>
                </a:prstGeom>
                <a:solidFill>
                  <a:srgbClr val="3B82F6"/>
                </a:solidFill>
              </p:spPr>
            </p:sp>
          </p:grpSp>
          <p:grpSp>
            <p:nvGrpSpPr>
              <p:cNvPr id="113" name="组合 112"/>
              <p:cNvGrpSpPr/>
              <p:nvPr/>
            </p:nvGrpSpPr>
            <p:grpSpPr>
              <a:xfrm>
                <a:off x="1311" y="6672"/>
                <a:ext cx="454" cy="454"/>
                <a:chOff x="1311" y="6712"/>
                <a:chExt cx="454" cy="454"/>
              </a:xfrm>
            </p:grpSpPr>
            <p:sp>
              <p:nvSpPr>
                <p:cNvPr id="52" name="Shape 48"/>
                <p:cNvSpPr>
                  <a:spLocks noChangeAspect="1"/>
                </p:cNvSpPr>
                <p:nvPr/>
              </p:nvSpPr>
              <p:spPr>
                <a:xfrm>
                  <a:off x="1311" y="6712"/>
                  <a:ext cx="454" cy="454"/>
                </a:xfrm>
                <a:prstGeom prst="ellipse">
                  <a:avLst/>
                </a:prstGeom>
                <a:solidFill>
                  <a:srgbClr val="EFF6FF"/>
                </a:solidFill>
              </p:spPr>
            </p:sp>
            <p:sp>
              <p:nvSpPr>
                <p:cNvPr id="53" name="Text 49"/>
                <p:cNvSpPr/>
                <p:nvPr/>
              </p:nvSpPr>
              <p:spPr>
                <a:xfrm>
                  <a:off x="1484" y="6818"/>
                  <a:ext cx="108" cy="2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lvl="0" algn="ctr">
                    <a:buClrTx/>
                    <a:buSzTx/>
                    <a:buFontTx/>
                  </a:pPr>
                  <a:r>
                    <a:rPr lang="en-US" sz="1200" dirty="0">
                      <a:solidFill>
                        <a:srgbClr val="3B82F6"/>
                      </a:solidFill>
                      <a:latin typeface="Microsoft YaHei" panose="020B0802040204020203" charset="-122"/>
                      <a:ea typeface="Microsoft YaHei" panose="020B0802040204020203" charset="-122"/>
                      <a:cs typeface="Noto Sans SC Bold" pitchFamily="34" charset="-120"/>
                      <a:sym typeface="+mn-ea"/>
                    </a:rPr>
                    <a:t>6</a:t>
                  </a:r>
                  <a:endParaRPr lang="en-US" sz="1200" dirty="0">
                    <a:solidFill>
                      <a:srgbClr val="3B82F6"/>
                    </a:solidFill>
                    <a:latin typeface="Microsoft YaHei" panose="020B0802040204020203" charset="-122"/>
                    <a:ea typeface="Microsoft YaHei" panose="020B0802040204020203" charset="-122"/>
                    <a:cs typeface="Noto Sans SC Bold" pitchFamily="34" charset="-120"/>
                    <a:sym typeface="+mn-ea"/>
                  </a:endParaRPr>
                </a:p>
              </p:txBody>
            </p:sp>
          </p:grpSp>
          <p:sp>
            <p:nvSpPr>
              <p:cNvPr id="54" name="Text 50"/>
              <p:cNvSpPr/>
              <p:nvPr/>
            </p:nvSpPr>
            <p:spPr>
              <a:xfrm>
                <a:off x="1874" y="6730"/>
                <a:ext cx="1120" cy="3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1400" dirty="0">
                    <a:solidFill>
                      <a:srgbClr val="1E3A8A"/>
                    </a:solidFill>
                    <a:latin typeface="Microsoft YaHei" panose="020B0802040204020203" charset="-122"/>
                    <a:ea typeface="Microsoft YaHei" panose="020B0802040204020203" charset="-122"/>
                    <a:cs typeface="Noto Sans SC Bold" pitchFamily="34" charset="-120"/>
                  </a:rPr>
                  <a:t>服务运营</a:t>
                </a:r>
                <a:endParaRPr lang="en-US" sz="1400" dirty="0">
                  <a:solidFill>
                    <a:srgbClr val="1E3A8A"/>
                  </a:solidFill>
                  <a:latin typeface="Microsoft YaHei" panose="020B0802040204020203" charset="-122"/>
                  <a:ea typeface="Microsoft YaHei" panose="020B0802040204020203" charset="-122"/>
                  <a:cs typeface="Noto Sans SC Bold" pitchFamily="34" charset="-120"/>
                </a:endParaRPr>
              </a:p>
            </p:txBody>
          </p:sp>
        </p:grpSp>
      </p:grpSp>
      <p:grpSp>
        <p:nvGrpSpPr>
          <p:cNvPr id="129" name="组合 128"/>
          <p:cNvGrpSpPr/>
          <p:nvPr/>
        </p:nvGrpSpPr>
        <p:grpSpPr>
          <a:xfrm>
            <a:off x="695960" y="5043805"/>
            <a:ext cx="2745740" cy="457835"/>
            <a:chOff x="1096" y="7660"/>
            <a:chExt cx="4324" cy="721"/>
          </a:xfrm>
        </p:grpSpPr>
        <p:sp>
          <p:nvSpPr>
            <p:cNvPr id="55" name="Shape 51"/>
            <p:cNvSpPr/>
            <p:nvPr/>
          </p:nvSpPr>
          <p:spPr>
            <a:xfrm>
              <a:off x="1096" y="7660"/>
              <a:ext cx="4324" cy="721"/>
            </a:xfrm>
            <a:prstGeom prst="rect">
              <a:avLst/>
            </a:prstGeom>
            <a:solidFill>
              <a:srgbClr val="FFFFFF"/>
            </a:solidFill>
          </p:spPr>
        </p:sp>
        <p:grpSp>
          <p:nvGrpSpPr>
            <p:cNvPr id="122" name="组合 121"/>
            <p:cNvGrpSpPr/>
            <p:nvPr/>
          </p:nvGrpSpPr>
          <p:grpSpPr>
            <a:xfrm>
              <a:off x="1096" y="7661"/>
              <a:ext cx="4324" cy="720"/>
              <a:chOff x="1096" y="7376"/>
              <a:chExt cx="4324" cy="720"/>
            </a:xfrm>
          </p:grpSpPr>
          <p:grpSp>
            <p:nvGrpSpPr>
              <p:cNvPr id="121" name="组合 120"/>
              <p:cNvGrpSpPr/>
              <p:nvPr/>
            </p:nvGrpSpPr>
            <p:grpSpPr>
              <a:xfrm>
                <a:off x="1096" y="7376"/>
                <a:ext cx="4324" cy="720"/>
                <a:chOff x="1096" y="7376"/>
                <a:chExt cx="4324" cy="720"/>
              </a:xfrm>
            </p:grpSpPr>
            <p:sp>
              <p:nvSpPr>
                <p:cNvPr id="56" name="Shape 52"/>
                <p:cNvSpPr/>
                <p:nvPr/>
              </p:nvSpPr>
              <p:spPr>
                <a:xfrm>
                  <a:off x="1096" y="7376"/>
                  <a:ext cx="4324" cy="14"/>
                </a:xfrm>
                <a:prstGeom prst="rect">
                  <a:avLst/>
                </a:prstGeom>
                <a:solidFill>
                  <a:srgbClr val="BFDBFE"/>
                </a:solidFill>
              </p:spPr>
            </p:sp>
            <p:sp>
              <p:nvSpPr>
                <p:cNvPr id="57" name="Shape 53"/>
                <p:cNvSpPr/>
                <p:nvPr/>
              </p:nvSpPr>
              <p:spPr>
                <a:xfrm>
                  <a:off x="5405" y="7376"/>
                  <a:ext cx="14" cy="721"/>
                </a:xfrm>
                <a:prstGeom prst="rect">
                  <a:avLst/>
                </a:prstGeom>
                <a:solidFill>
                  <a:srgbClr val="BFDBFE"/>
                </a:solidFill>
              </p:spPr>
            </p:sp>
            <p:sp>
              <p:nvSpPr>
                <p:cNvPr id="59" name="Shape 54"/>
                <p:cNvSpPr/>
                <p:nvPr/>
              </p:nvSpPr>
              <p:spPr>
                <a:xfrm>
                  <a:off x="1096" y="8081"/>
                  <a:ext cx="4324" cy="14"/>
                </a:xfrm>
                <a:prstGeom prst="rect">
                  <a:avLst/>
                </a:prstGeom>
                <a:solidFill>
                  <a:srgbClr val="BFDBFE"/>
                </a:solidFill>
              </p:spPr>
            </p:sp>
            <p:sp>
              <p:nvSpPr>
                <p:cNvPr id="60" name="Shape 55"/>
                <p:cNvSpPr/>
                <p:nvPr/>
              </p:nvSpPr>
              <p:spPr>
                <a:xfrm>
                  <a:off x="1096" y="7376"/>
                  <a:ext cx="58" cy="721"/>
                </a:xfrm>
                <a:prstGeom prst="rect">
                  <a:avLst/>
                </a:prstGeom>
                <a:solidFill>
                  <a:srgbClr val="3B82F6"/>
                </a:solidFill>
              </p:spPr>
            </p:sp>
          </p:grpSp>
          <p:grpSp>
            <p:nvGrpSpPr>
              <p:cNvPr id="114" name="组合 113"/>
              <p:cNvGrpSpPr/>
              <p:nvPr/>
            </p:nvGrpSpPr>
            <p:grpSpPr>
              <a:xfrm>
                <a:off x="1311" y="7509"/>
                <a:ext cx="454" cy="454"/>
                <a:chOff x="1311" y="7548"/>
                <a:chExt cx="454" cy="454"/>
              </a:xfrm>
            </p:grpSpPr>
            <p:sp>
              <p:nvSpPr>
                <p:cNvPr id="61" name="Shape 56"/>
                <p:cNvSpPr>
                  <a:spLocks noChangeAspect="1"/>
                </p:cNvSpPr>
                <p:nvPr/>
              </p:nvSpPr>
              <p:spPr>
                <a:xfrm>
                  <a:off x="1311" y="7548"/>
                  <a:ext cx="454" cy="454"/>
                </a:xfrm>
                <a:prstGeom prst="ellipse">
                  <a:avLst/>
                </a:prstGeom>
                <a:solidFill>
                  <a:srgbClr val="EFF6FF"/>
                </a:solidFill>
              </p:spPr>
            </p:sp>
            <p:sp>
              <p:nvSpPr>
                <p:cNvPr id="62" name="Text 57"/>
                <p:cNvSpPr/>
                <p:nvPr/>
              </p:nvSpPr>
              <p:spPr>
                <a:xfrm>
                  <a:off x="1473" y="7630"/>
                  <a:ext cx="129" cy="2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lvl="0" algn="ctr">
                    <a:buClrTx/>
                    <a:buSzTx/>
                    <a:buFontTx/>
                  </a:pPr>
                  <a:r>
                    <a:rPr lang="en-US" sz="1200" dirty="0">
                      <a:solidFill>
                        <a:srgbClr val="3B82F6"/>
                      </a:solidFill>
                      <a:latin typeface="Microsoft YaHei" panose="020B0802040204020203" charset="-122"/>
                      <a:ea typeface="Microsoft YaHei" panose="020B0802040204020203" charset="-122"/>
                      <a:cs typeface="Noto Sans SC Bold" pitchFamily="34" charset="-120"/>
                      <a:sym typeface="+mn-ea"/>
                    </a:rPr>
                    <a:t>7</a:t>
                  </a:r>
                  <a:endParaRPr lang="en-US" sz="1200" dirty="0">
                    <a:solidFill>
                      <a:srgbClr val="3B82F6"/>
                    </a:solidFill>
                    <a:latin typeface="Microsoft YaHei" panose="020B0802040204020203" charset="-122"/>
                    <a:ea typeface="Microsoft YaHei" panose="020B0802040204020203" charset="-122"/>
                    <a:cs typeface="Noto Sans SC Bold" pitchFamily="34" charset="-120"/>
                    <a:sym typeface="+mn-ea"/>
                  </a:endParaRPr>
                </a:p>
              </p:txBody>
            </p:sp>
          </p:grpSp>
          <p:sp>
            <p:nvSpPr>
              <p:cNvPr id="63" name="Text 58"/>
              <p:cNvSpPr/>
              <p:nvPr/>
            </p:nvSpPr>
            <p:spPr>
              <a:xfrm>
                <a:off x="1874" y="7567"/>
                <a:ext cx="1120" cy="3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1400" dirty="0">
                    <a:solidFill>
                      <a:srgbClr val="1E3A8A"/>
                    </a:solidFill>
                    <a:latin typeface="Microsoft YaHei" panose="020B0802040204020203" charset="-122"/>
                    <a:ea typeface="Microsoft YaHei" panose="020B0802040204020203" charset="-122"/>
                    <a:cs typeface="Noto Sans SC Bold" pitchFamily="34" charset="-120"/>
                  </a:rPr>
                  <a:t>场景消费</a:t>
                </a:r>
                <a:endParaRPr lang="en-US" sz="1400" dirty="0">
                  <a:solidFill>
                    <a:srgbClr val="1E3A8A"/>
                  </a:solidFill>
                  <a:latin typeface="Microsoft YaHei" panose="020B0802040204020203" charset="-122"/>
                  <a:ea typeface="Microsoft YaHei" panose="020B0802040204020203" charset="-122"/>
                  <a:cs typeface="Noto Sans SC Bold" pitchFamily="34" charset="-120"/>
                </a:endParaRPr>
              </a:p>
            </p:txBody>
          </p:sp>
        </p:grpSp>
      </p:grpSp>
      <p:grpSp>
        <p:nvGrpSpPr>
          <p:cNvPr id="106" name="组合 105"/>
          <p:cNvGrpSpPr/>
          <p:nvPr/>
        </p:nvGrpSpPr>
        <p:grpSpPr>
          <a:xfrm>
            <a:off x="3808095" y="944880"/>
            <a:ext cx="1524000" cy="245110"/>
            <a:chOff x="5997" y="1488"/>
            <a:chExt cx="2400" cy="386"/>
          </a:xfrm>
        </p:grpSpPr>
        <p:pic>
          <p:nvPicPr>
            <p:cNvPr id="64" name="Image 2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97" y="1512"/>
              <a:ext cx="385" cy="342"/>
            </a:xfrm>
            <a:prstGeom prst="rect">
              <a:avLst/>
            </a:prstGeom>
          </p:spPr>
        </p:pic>
        <p:sp>
          <p:nvSpPr>
            <p:cNvPr id="65" name="Text 59"/>
            <p:cNvSpPr/>
            <p:nvPr/>
          </p:nvSpPr>
          <p:spPr>
            <a:xfrm>
              <a:off x="6465" y="1488"/>
              <a:ext cx="1932" cy="3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buNone/>
              </a:pPr>
              <a:r>
                <a:rPr lang="en-US" sz="1600" b="1" dirty="0">
                  <a:solidFill>
                    <a:srgbClr val="3B82F6"/>
                  </a:solidFill>
                  <a:latin typeface="Microsoft YaHei" panose="020B0802040204020203" charset="-122"/>
                  <a:ea typeface="Microsoft YaHei" panose="020B0802040204020203" charset="-122"/>
                  <a:cs typeface="Noto Sans SC Bold" pitchFamily="34" charset="-120"/>
                </a:rPr>
                <a:t>核心能力亮点</a:t>
              </a:r>
              <a:endParaRPr lang="en-US" sz="1600" b="1" dirty="0">
                <a:solidFill>
                  <a:srgbClr val="3B82F6"/>
                </a:solidFill>
                <a:latin typeface="Microsoft YaHei" panose="020B0802040204020203" charset="-122"/>
                <a:ea typeface="Microsoft YaHei" panose="020B0802040204020203" charset="-122"/>
                <a:cs typeface="Noto Sans SC Bold" pitchFamily="34" charset="-120"/>
              </a:endParaRPr>
            </a:p>
          </p:txBody>
        </p:sp>
      </p:grpSp>
      <p:sp>
        <p:nvSpPr>
          <p:cNvPr id="66" name="Shape 60"/>
          <p:cNvSpPr/>
          <p:nvPr/>
        </p:nvSpPr>
        <p:spPr>
          <a:xfrm>
            <a:off x="3808095" y="1497965"/>
            <a:ext cx="3753485" cy="1212850"/>
          </a:xfrm>
          <a:prstGeom prst="rect">
            <a:avLst/>
          </a:prstGeom>
          <a:solidFill>
            <a:srgbClr val="FFFFFF"/>
          </a:solidFill>
          <a:ln w="9144">
            <a:solidFill>
              <a:srgbClr val="E5E7EB"/>
            </a:solidFill>
            <a:prstDash val="solid"/>
          </a:ln>
        </p:spPr>
      </p:sp>
      <p:sp>
        <p:nvSpPr>
          <p:cNvPr id="67" name="Shape 61"/>
          <p:cNvSpPr/>
          <p:nvPr/>
        </p:nvSpPr>
        <p:spPr>
          <a:xfrm>
            <a:off x="3808095" y="1497965"/>
            <a:ext cx="3753485" cy="469265"/>
          </a:xfrm>
          <a:prstGeom prst="rect">
            <a:avLst/>
          </a:prstGeom>
          <a:solidFill>
            <a:srgbClr val="EFF6FF"/>
          </a:solidFill>
        </p:spPr>
      </p:sp>
      <p:sp>
        <p:nvSpPr>
          <p:cNvPr id="68" name="Shape 62"/>
          <p:cNvSpPr/>
          <p:nvPr/>
        </p:nvSpPr>
        <p:spPr>
          <a:xfrm>
            <a:off x="3808095" y="1957705"/>
            <a:ext cx="3753485" cy="8890"/>
          </a:xfrm>
          <a:prstGeom prst="rect">
            <a:avLst/>
          </a:prstGeom>
          <a:solidFill>
            <a:srgbClr val="BFDBFE"/>
          </a:solidFill>
        </p:spPr>
      </p:sp>
      <p:pic>
        <p:nvPicPr>
          <p:cNvPr id="6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7155" y="1614964"/>
            <a:ext cx="243000" cy="216000"/>
          </a:xfrm>
          <a:prstGeom prst="rect">
            <a:avLst/>
          </a:prstGeom>
        </p:spPr>
      </p:pic>
      <p:sp>
        <p:nvSpPr>
          <p:cNvPr id="70" name="Text 63"/>
          <p:cNvSpPr/>
          <p:nvPr/>
        </p:nvSpPr>
        <p:spPr>
          <a:xfrm>
            <a:off x="4231005" y="1615331"/>
            <a:ext cx="1244600" cy="21526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1400" dirty="0">
                <a:solidFill>
                  <a:srgbClr val="1E3A8A"/>
                </a:solidFill>
                <a:latin typeface="Microsoft YaHei" panose="020B0802040204020203" charset="-122"/>
                <a:ea typeface="Microsoft YaHei" panose="020B0802040204020203" charset="-122"/>
                <a:cs typeface="Noto Sans SC Bold" pitchFamily="34" charset="-120"/>
                <a:sym typeface="+mn-ea"/>
              </a:rPr>
              <a:t>立体化分层建模</a:t>
            </a:r>
            <a:endParaRPr lang="en-US" sz="1400" dirty="0">
              <a:solidFill>
                <a:srgbClr val="1E3A8A"/>
              </a:solidFill>
              <a:latin typeface="Microsoft YaHei" panose="020B0802040204020203" charset="-122"/>
              <a:ea typeface="Microsoft YaHei" panose="020B0802040204020203" charset="-122"/>
              <a:cs typeface="Noto Sans SC Bold" pitchFamily="34" charset="-120"/>
              <a:sym typeface="+mn-ea"/>
            </a:endParaRPr>
          </a:p>
        </p:txBody>
      </p:sp>
      <p:sp>
        <p:nvSpPr>
          <p:cNvPr id="71" name="Text 64"/>
          <p:cNvSpPr/>
          <p:nvPr/>
        </p:nvSpPr>
        <p:spPr>
          <a:xfrm>
            <a:off x="3808095" y="1957705"/>
            <a:ext cx="3753485" cy="647700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00" dirty="0">
                <a:solidFill>
                  <a:srgbClr val="4B5563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rPr>
              <a:t>内置 OneModel 开箱即用分类体系，覆盖全栈 IT 资源，支持继承与克隆扩展，满足复杂业务需求。</a:t>
            </a:r>
            <a:endParaRPr lang="en-US" sz="1000" dirty="0">
              <a:latin typeface="Microsoft YaHei" panose="020B0802040204020203" charset="-122"/>
              <a:ea typeface="Microsoft YaHei" panose="020B0802040204020203" charset="-122"/>
              <a:cs typeface="Microsoft YaHei" panose="020B0802040204020203" charset="-122"/>
            </a:endParaRPr>
          </a:p>
        </p:txBody>
      </p:sp>
      <p:sp>
        <p:nvSpPr>
          <p:cNvPr id="72" name="Shape 65"/>
          <p:cNvSpPr/>
          <p:nvPr/>
        </p:nvSpPr>
        <p:spPr>
          <a:xfrm>
            <a:off x="7743825" y="1497965"/>
            <a:ext cx="3753485" cy="1212850"/>
          </a:xfrm>
          <a:prstGeom prst="rect">
            <a:avLst/>
          </a:prstGeom>
          <a:solidFill>
            <a:srgbClr val="FFFFFF"/>
          </a:solidFill>
          <a:ln w="9144">
            <a:solidFill>
              <a:srgbClr val="E5E7EB"/>
            </a:solidFill>
            <a:prstDash val="solid"/>
          </a:ln>
        </p:spPr>
      </p:sp>
      <p:sp>
        <p:nvSpPr>
          <p:cNvPr id="73" name="Shape 66"/>
          <p:cNvSpPr/>
          <p:nvPr/>
        </p:nvSpPr>
        <p:spPr>
          <a:xfrm>
            <a:off x="7743825" y="1497965"/>
            <a:ext cx="3753485" cy="469265"/>
          </a:xfrm>
          <a:prstGeom prst="rect">
            <a:avLst/>
          </a:prstGeom>
          <a:solidFill>
            <a:srgbClr val="EFF6FF"/>
          </a:solidFill>
        </p:spPr>
      </p:sp>
      <p:sp>
        <p:nvSpPr>
          <p:cNvPr id="74" name="Shape 67"/>
          <p:cNvSpPr/>
          <p:nvPr/>
        </p:nvSpPr>
        <p:spPr>
          <a:xfrm>
            <a:off x="7743825" y="1957705"/>
            <a:ext cx="3753485" cy="8890"/>
          </a:xfrm>
          <a:prstGeom prst="rect">
            <a:avLst/>
          </a:prstGeom>
          <a:solidFill>
            <a:srgbClr val="BFDBFE"/>
          </a:solidFill>
        </p:spPr>
      </p:sp>
      <p:pic>
        <p:nvPicPr>
          <p:cNvPr id="7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92415" y="1631524"/>
            <a:ext cx="182880" cy="182880"/>
          </a:xfrm>
          <a:prstGeom prst="rect">
            <a:avLst/>
          </a:prstGeom>
        </p:spPr>
      </p:pic>
      <p:sp>
        <p:nvSpPr>
          <p:cNvPr id="76" name="Text 68"/>
          <p:cNvSpPr/>
          <p:nvPr/>
        </p:nvSpPr>
        <p:spPr>
          <a:xfrm>
            <a:off x="8187690" y="1615331"/>
            <a:ext cx="1422400" cy="21526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1400" dirty="0">
                <a:solidFill>
                  <a:srgbClr val="1E3A8A"/>
                </a:solidFill>
                <a:latin typeface="Microsoft YaHei" panose="020B0802040204020203" charset="-122"/>
                <a:ea typeface="Microsoft YaHei" panose="020B0802040204020203" charset="-122"/>
                <a:cs typeface="Noto Sans SC Bold" pitchFamily="34" charset="-120"/>
                <a:sym typeface="+mn-ea"/>
              </a:rPr>
              <a:t>全栈自动发现采集</a:t>
            </a:r>
            <a:endParaRPr lang="en-US" sz="1400" dirty="0">
              <a:solidFill>
                <a:srgbClr val="1E3A8A"/>
              </a:solidFill>
              <a:latin typeface="Microsoft YaHei" panose="020B0802040204020203" charset="-122"/>
              <a:ea typeface="Microsoft YaHei" panose="020B0802040204020203" charset="-122"/>
              <a:cs typeface="Noto Sans SC Bold" pitchFamily="34" charset="-120"/>
              <a:sym typeface="+mn-ea"/>
            </a:endParaRPr>
          </a:p>
        </p:txBody>
      </p:sp>
      <p:sp>
        <p:nvSpPr>
          <p:cNvPr id="77" name="Text 69"/>
          <p:cNvSpPr/>
          <p:nvPr/>
        </p:nvSpPr>
        <p:spPr>
          <a:xfrm>
            <a:off x="7743825" y="1957705"/>
            <a:ext cx="3753485" cy="647700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algn="l">
              <a:lnSpc>
                <a:spcPct val="128000"/>
              </a:lnSpc>
              <a:buClrTx/>
              <a:buSzTx/>
              <a:buFontTx/>
              <a:buNone/>
            </a:pPr>
            <a:r>
              <a:rPr lang="en-US" sz="1000" dirty="0">
                <a:solidFill>
                  <a:srgbClr val="4B5563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rPr>
              <a:t>支持 Agent 与 Agentless 双模式，自动发现网络、主机、应用及云原生资源，确保数据鲜活。</a:t>
            </a:r>
            <a:endParaRPr lang="en-US" sz="1000" dirty="0">
              <a:solidFill>
                <a:srgbClr val="4B5563"/>
              </a:solidFill>
              <a:latin typeface="Microsoft YaHei" panose="020B0802040204020203" charset="-122"/>
              <a:ea typeface="Microsoft YaHei" panose="020B0802040204020203" charset="-122"/>
              <a:cs typeface="Microsoft YaHei" panose="020B0802040204020203" charset="-122"/>
            </a:endParaRPr>
          </a:p>
        </p:txBody>
      </p:sp>
      <p:sp>
        <p:nvSpPr>
          <p:cNvPr id="78" name="Shape 70"/>
          <p:cNvSpPr/>
          <p:nvPr/>
        </p:nvSpPr>
        <p:spPr>
          <a:xfrm>
            <a:off x="3808095" y="2875280"/>
            <a:ext cx="3753485" cy="1222375"/>
          </a:xfrm>
          <a:prstGeom prst="rect">
            <a:avLst/>
          </a:prstGeom>
          <a:solidFill>
            <a:srgbClr val="FFFFFF"/>
          </a:solidFill>
          <a:ln w="9144">
            <a:solidFill>
              <a:srgbClr val="E5E7EB"/>
            </a:solidFill>
            <a:prstDash val="solid"/>
          </a:ln>
        </p:spPr>
      </p:sp>
      <p:sp>
        <p:nvSpPr>
          <p:cNvPr id="79" name="Shape 71"/>
          <p:cNvSpPr/>
          <p:nvPr/>
        </p:nvSpPr>
        <p:spPr>
          <a:xfrm>
            <a:off x="3808095" y="2875280"/>
            <a:ext cx="3753485" cy="469265"/>
          </a:xfrm>
          <a:prstGeom prst="rect">
            <a:avLst/>
          </a:prstGeom>
          <a:solidFill>
            <a:srgbClr val="EFF6FF"/>
          </a:solidFill>
        </p:spPr>
      </p:sp>
      <p:sp>
        <p:nvSpPr>
          <p:cNvPr id="80" name="Shape 72"/>
          <p:cNvSpPr/>
          <p:nvPr/>
        </p:nvSpPr>
        <p:spPr>
          <a:xfrm>
            <a:off x="3808095" y="3335020"/>
            <a:ext cx="3753485" cy="8890"/>
          </a:xfrm>
          <a:prstGeom prst="rect">
            <a:avLst/>
          </a:prstGeom>
          <a:solidFill>
            <a:srgbClr val="BFDBFE"/>
          </a:solidFill>
        </p:spPr>
      </p:sp>
      <p:sp>
        <p:nvSpPr>
          <p:cNvPr id="81" name="Text 73"/>
          <p:cNvSpPr/>
          <p:nvPr/>
        </p:nvSpPr>
        <p:spPr>
          <a:xfrm>
            <a:off x="4231005" y="2989898"/>
            <a:ext cx="1422400" cy="21526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1400" dirty="0">
                <a:solidFill>
                  <a:srgbClr val="1E3A8A"/>
                </a:solidFill>
                <a:latin typeface="Microsoft YaHei" panose="020B0802040204020203" charset="-122"/>
                <a:ea typeface="Microsoft YaHei" panose="020B0802040204020203" charset="-122"/>
                <a:cs typeface="Noto Sans SC Bold" pitchFamily="34" charset="-120"/>
                <a:sym typeface="+mn-ea"/>
              </a:rPr>
              <a:t>多重数据质量保障</a:t>
            </a:r>
            <a:endParaRPr lang="en-US" sz="1400" dirty="0">
              <a:solidFill>
                <a:srgbClr val="1E3A8A"/>
              </a:solidFill>
              <a:latin typeface="Microsoft YaHei" panose="020B0802040204020203" charset="-122"/>
              <a:ea typeface="Microsoft YaHei" panose="020B0802040204020203" charset="-122"/>
              <a:cs typeface="Noto Sans SC Bold" pitchFamily="34" charset="-120"/>
              <a:sym typeface="+mn-ea"/>
            </a:endParaRPr>
          </a:p>
        </p:txBody>
      </p:sp>
      <p:sp>
        <p:nvSpPr>
          <p:cNvPr id="82" name="Text 74"/>
          <p:cNvSpPr/>
          <p:nvPr/>
        </p:nvSpPr>
        <p:spPr>
          <a:xfrm>
            <a:off x="3808095" y="3335020"/>
            <a:ext cx="3753485" cy="647700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algn="l">
              <a:lnSpc>
                <a:spcPct val="128000"/>
              </a:lnSpc>
              <a:buClrTx/>
              <a:buSzTx/>
              <a:buFontTx/>
              <a:buNone/>
            </a:pPr>
            <a:r>
              <a:rPr lang="en-US" sz="1000" dirty="0">
                <a:solidFill>
                  <a:srgbClr val="4B5563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rPr>
              <a:t>通过沙盒预处理、多维规则校验与多源数据调和机制，彻底解决 CMDB 数据不准的行业难题。</a:t>
            </a:r>
            <a:endParaRPr lang="en-US" sz="1000" dirty="0">
              <a:solidFill>
                <a:srgbClr val="4B5563"/>
              </a:solidFill>
              <a:latin typeface="Microsoft YaHei" panose="020B0802040204020203" charset="-122"/>
              <a:ea typeface="Microsoft YaHei" panose="020B0802040204020203" charset="-122"/>
              <a:cs typeface="Microsoft YaHei" panose="020B0802040204020203" charset="-122"/>
            </a:endParaRPr>
          </a:p>
        </p:txBody>
      </p:sp>
      <p:sp>
        <p:nvSpPr>
          <p:cNvPr id="83" name="Shape 75"/>
          <p:cNvSpPr/>
          <p:nvPr/>
        </p:nvSpPr>
        <p:spPr>
          <a:xfrm>
            <a:off x="7743825" y="2875280"/>
            <a:ext cx="3753485" cy="1222375"/>
          </a:xfrm>
          <a:prstGeom prst="rect">
            <a:avLst/>
          </a:prstGeom>
          <a:solidFill>
            <a:srgbClr val="FFFFFF"/>
          </a:solidFill>
          <a:ln w="9144">
            <a:solidFill>
              <a:srgbClr val="E5E7EB"/>
            </a:solidFill>
            <a:prstDash val="solid"/>
          </a:ln>
        </p:spPr>
      </p:sp>
      <p:sp>
        <p:nvSpPr>
          <p:cNvPr id="84" name="Shape 76"/>
          <p:cNvSpPr/>
          <p:nvPr/>
        </p:nvSpPr>
        <p:spPr>
          <a:xfrm>
            <a:off x="7743825" y="2880995"/>
            <a:ext cx="3753485" cy="469265"/>
          </a:xfrm>
          <a:prstGeom prst="rect">
            <a:avLst/>
          </a:prstGeom>
          <a:solidFill>
            <a:srgbClr val="EFF6FF"/>
          </a:solidFill>
        </p:spPr>
      </p:sp>
      <p:sp>
        <p:nvSpPr>
          <p:cNvPr id="85" name="Shape 77"/>
          <p:cNvSpPr/>
          <p:nvPr/>
        </p:nvSpPr>
        <p:spPr>
          <a:xfrm>
            <a:off x="7743825" y="3342005"/>
            <a:ext cx="3753485" cy="8890"/>
          </a:xfrm>
          <a:prstGeom prst="rect">
            <a:avLst/>
          </a:prstGeom>
          <a:solidFill>
            <a:srgbClr val="BFDBFE"/>
          </a:solidFill>
        </p:spPr>
      </p:sp>
      <p:pic>
        <p:nvPicPr>
          <p:cNvPr id="8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0985" y="3006090"/>
            <a:ext cx="205740" cy="182880"/>
          </a:xfrm>
          <a:prstGeom prst="rect">
            <a:avLst/>
          </a:prstGeom>
        </p:spPr>
      </p:pic>
      <p:sp>
        <p:nvSpPr>
          <p:cNvPr id="87" name="Text 78"/>
          <p:cNvSpPr/>
          <p:nvPr/>
        </p:nvSpPr>
        <p:spPr>
          <a:xfrm>
            <a:off x="8187690" y="2989898"/>
            <a:ext cx="1244600" cy="21526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1400" dirty="0">
                <a:solidFill>
                  <a:srgbClr val="1E3A8A"/>
                </a:solidFill>
                <a:latin typeface="Microsoft YaHei" panose="020B0802040204020203" charset="-122"/>
                <a:ea typeface="Microsoft YaHei" panose="020B0802040204020203" charset="-122"/>
                <a:cs typeface="Noto Sans SC Bold" pitchFamily="34" charset="-120"/>
                <a:sym typeface="+mn-ea"/>
              </a:rPr>
              <a:t>场景化可视分析</a:t>
            </a:r>
            <a:endParaRPr lang="en-US" sz="1400" dirty="0">
              <a:solidFill>
                <a:srgbClr val="1E3A8A"/>
              </a:solidFill>
              <a:latin typeface="Microsoft YaHei" panose="020B0802040204020203" charset="-122"/>
              <a:ea typeface="Microsoft YaHei" panose="020B0802040204020203" charset="-122"/>
              <a:cs typeface="Noto Sans SC Bold" pitchFamily="34" charset="-120"/>
              <a:sym typeface="+mn-ea"/>
            </a:endParaRPr>
          </a:p>
        </p:txBody>
      </p:sp>
      <p:sp>
        <p:nvSpPr>
          <p:cNvPr id="88" name="Text 79"/>
          <p:cNvSpPr/>
          <p:nvPr/>
        </p:nvSpPr>
        <p:spPr>
          <a:xfrm>
            <a:off x="7743825" y="3344545"/>
            <a:ext cx="3753485" cy="647700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algn="l">
              <a:lnSpc>
                <a:spcPct val="128000"/>
              </a:lnSpc>
              <a:buClrTx/>
              <a:buSzTx/>
              <a:buFontTx/>
              <a:buNone/>
            </a:pPr>
            <a:r>
              <a:rPr lang="en-US" sz="1000" dirty="0">
                <a:solidFill>
                  <a:srgbClr val="4B5563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rPr>
              <a:t>提供动态拓扑图、业务架构图与统计报表，直观展示资源分布与依赖关系，支撑变更影响分析。</a:t>
            </a:r>
            <a:endParaRPr lang="en-US" sz="1000" dirty="0">
              <a:solidFill>
                <a:srgbClr val="4B5563"/>
              </a:solidFill>
              <a:latin typeface="Microsoft YaHei" panose="020B0802040204020203" charset="-122"/>
              <a:ea typeface="Microsoft YaHei" panose="020B0802040204020203" charset="-122"/>
              <a:cs typeface="Microsoft YaHei" panose="020B0802040204020203" charset="-122"/>
            </a:endParaRPr>
          </a:p>
        </p:txBody>
      </p:sp>
      <p:sp>
        <p:nvSpPr>
          <p:cNvPr id="89" name="Shape 80"/>
          <p:cNvSpPr/>
          <p:nvPr/>
        </p:nvSpPr>
        <p:spPr>
          <a:xfrm>
            <a:off x="3808095" y="4271010"/>
            <a:ext cx="3753485" cy="1231265"/>
          </a:xfrm>
          <a:prstGeom prst="rect">
            <a:avLst/>
          </a:prstGeom>
          <a:solidFill>
            <a:srgbClr val="FFFFFF"/>
          </a:solidFill>
          <a:ln w="9144">
            <a:solidFill>
              <a:srgbClr val="E5E7EB"/>
            </a:solidFill>
            <a:prstDash val="solid"/>
          </a:ln>
        </p:spPr>
      </p:sp>
      <p:sp>
        <p:nvSpPr>
          <p:cNvPr id="90" name="Shape 81"/>
          <p:cNvSpPr/>
          <p:nvPr/>
        </p:nvSpPr>
        <p:spPr>
          <a:xfrm>
            <a:off x="3808095" y="4271010"/>
            <a:ext cx="3753485" cy="469265"/>
          </a:xfrm>
          <a:prstGeom prst="rect">
            <a:avLst/>
          </a:prstGeom>
          <a:solidFill>
            <a:srgbClr val="EFF6FF"/>
          </a:solidFill>
        </p:spPr>
      </p:sp>
      <p:sp>
        <p:nvSpPr>
          <p:cNvPr id="91" name="Shape 82"/>
          <p:cNvSpPr/>
          <p:nvPr/>
        </p:nvSpPr>
        <p:spPr>
          <a:xfrm>
            <a:off x="3808095" y="4731385"/>
            <a:ext cx="3753485" cy="8890"/>
          </a:xfrm>
          <a:prstGeom prst="rect">
            <a:avLst/>
          </a:prstGeom>
          <a:solidFill>
            <a:srgbClr val="BFDBFE"/>
          </a:solidFill>
        </p:spPr>
      </p:sp>
      <p:pic>
        <p:nvPicPr>
          <p:cNvPr id="92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59757" y="4406265"/>
            <a:ext cx="137795" cy="182880"/>
          </a:xfrm>
          <a:prstGeom prst="rect">
            <a:avLst/>
          </a:prstGeom>
        </p:spPr>
      </p:pic>
      <p:sp>
        <p:nvSpPr>
          <p:cNvPr id="93" name="Text 83"/>
          <p:cNvSpPr/>
          <p:nvPr/>
        </p:nvSpPr>
        <p:spPr>
          <a:xfrm>
            <a:off x="4231005" y="4390073"/>
            <a:ext cx="1426845" cy="21526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1400" dirty="0">
                <a:solidFill>
                  <a:srgbClr val="1E3A8A"/>
                </a:solidFill>
                <a:latin typeface="Microsoft YaHei" panose="020B0802040204020203" charset="-122"/>
                <a:ea typeface="Microsoft YaHei" panose="020B0802040204020203" charset="-122"/>
                <a:cs typeface="Noto Sans SC Bold" pitchFamily="34" charset="-120"/>
                <a:sym typeface="+mn-ea"/>
              </a:rPr>
              <a:t>全面 API 生态整合</a:t>
            </a:r>
            <a:endParaRPr lang="en-US" sz="1400" dirty="0">
              <a:solidFill>
                <a:srgbClr val="1E3A8A"/>
              </a:solidFill>
              <a:latin typeface="Microsoft YaHei" panose="020B0802040204020203" charset="-122"/>
              <a:ea typeface="Microsoft YaHei" panose="020B0802040204020203" charset="-122"/>
              <a:cs typeface="Noto Sans SC Bold" pitchFamily="34" charset="-120"/>
              <a:sym typeface="+mn-ea"/>
            </a:endParaRPr>
          </a:p>
        </p:txBody>
      </p:sp>
      <p:sp>
        <p:nvSpPr>
          <p:cNvPr id="94" name="Text 84"/>
          <p:cNvSpPr/>
          <p:nvPr/>
        </p:nvSpPr>
        <p:spPr>
          <a:xfrm>
            <a:off x="3808095" y="4731385"/>
            <a:ext cx="3753485" cy="647700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algn="l">
              <a:lnSpc>
                <a:spcPct val="128000"/>
              </a:lnSpc>
              <a:buClrTx/>
              <a:buSzTx/>
              <a:buFontTx/>
              <a:buNone/>
            </a:pPr>
            <a:r>
              <a:rPr lang="en-US" sz="1000" dirty="0">
                <a:solidFill>
                  <a:srgbClr val="4B5563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rPr>
              <a:t>提供标准化的开放接口，无缝对接 ITSM、监控、自动化运维等第三方系统，打破数据孤岛。</a:t>
            </a:r>
            <a:endParaRPr lang="en-US" sz="1000" dirty="0">
              <a:solidFill>
                <a:srgbClr val="4B5563"/>
              </a:solidFill>
              <a:latin typeface="Microsoft YaHei" panose="020B0802040204020203" charset="-122"/>
              <a:ea typeface="Microsoft YaHei" panose="020B0802040204020203" charset="-122"/>
              <a:cs typeface="Microsoft YaHei" panose="020B0802040204020203" charset="-122"/>
            </a:endParaRPr>
          </a:p>
        </p:txBody>
      </p:sp>
      <p:sp>
        <p:nvSpPr>
          <p:cNvPr id="95" name="Shape 85"/>
          <p:cNvSpPr/>
          <p:nvPr/>
        </p:nvSpPr>
        <p:spPr>
          <a:xfrm>
            <a:off x="7743825" y="4271010"/>
            <a:ext cx="3753485" cy="1231265"/>
          </a:xfrm>
          <a:prstGeom prst="rect">
            <a:avLst/>
          </a:prstGeom>
          <a:solidFill>
            <a:srgbClr val="FFFFFF"/>
          </a:solidFill>
          <a:ln w="9144">
            <a:solidFill>
              <a:srgbClr val="E5E7EB"/>
            </a:solidFill>
            <a:prstDash val="solid"/>
          </a:ln>
        </p:spPr>
      </p:sp>
      <p:sp>
        <p:nvSpPr>
          <p:cNvPr id="96" name="Shape 86"/>
          <p:cNvSpPr/>
          <p:nvPr/>
        </p:nvSpPr>
        <p:spPr>
          <a:xfrm>
            <a:off x="7743825" y="4283075"/>
            <a:ext cx="3753485" cy="469265"/>
          </a:xfrm>
          <a:prstGeom prst="rect">
            <a:avLst/>
          </a:prstGeom>
          <a:solidFill>
            <a:srgbClr val="EFF6FF"/>
          </a:solidFill>
        </p:spPr>
      </p:sp>
      <p:sp>
        <p:nvSpPr>
          <p:cNvPr id="97" name="Shape 87"/>
          <p:cNvSpPr/>
          <p:nvPr/>
        </p:nvSpPr>
        <p:spPr>
          <a:xfrm>
            <a:off x="7743825" y="4743450"/>
            <a:ext cx="3753485" cy="8890"/>
          </a:xfrm>
          <a:prstGeom prst="rect">
            <a:avLst/>
          </a:prstGeom>
          <a:solidFill>
            <a:srgbClr val="BFDBFE"/>
          </a:solidFill>
        </p:spPr>
      </p:sp>
      <p:pic>
        <p:nvPicPr>
          <p:cNvPr id="9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92415" y="4406265"/>
            <a:ext cx="182880" cy="182880"/>
          </a:xfrm>
          <a:prstGeom prst="rect">
            <a:avLst/>
          </a:prstGeom>
        </p:spPr>
      </p:pic>
      <p:sp>
        <p:nvSpPr>
          <p:cNvPr id="99" name="Text 88"/>
          <p:cNvSpPr/>
          <p:nvPr/>
        </p:nvSpPr>
        <p:spPr>
          <a:xfrm>
            <a:off x="8187690" y="4390073"/>
            <a:ext cx="1422400" cy="21526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1400" dirty="0">
                <a:solidFill>
                  <a:srgbClr val="1E3A8A"/>
                </a:solidFill>
                <a:latin typeface="Microsoft YaHei" panose="020B0802040204020203" charset="-122"/>
                <a:ea typeface="Microsoft YaHei" panose="020B0802040204020203" charset="-122"/>
                <a:cs typeface="Noto Sans SC Bold" pitchFamily="34" charset="-120"/>
                <a:sym typeface="+mn-ea"/>
              </a:rPr>
              <a:t>高效易用管理体验</a:t>
            </a:r>
            <a:endParaRPr lang="en-US" sz="1400" dirty="0">
              <a:solidFill>
                <a:srgbClr val="1E3A8A"/>
              </a:solidFill>
              <a:latin typeface="Microsoft YaHei" panose="020B0802040204020203" charset="-122"/>
              <a:ea typeface="Microsoft YaHei" panose="020B0802040204020203" charset="-122"/>
              <a:cs typeface="Noto Sans SC Bold" pitchFamily="34" charset="-120"/>
              <a:sym typeface="+mn-ea"/>
            </a:endParaRPr>
          </a:p>
        </p:txBody>
      </p:sp>
      <p:sp>
        <p:nvSpPr>
          <p:cNvPr id="100" name="Text 89"/>
          <p:cNvSpPr/>
          <p:nvPr/>
        </p:nvSpPr>
        <p:spPr>
          <a:xfrm>
            <a:off x="7743825" y="4749165"/>
            <a:ext cx="3753485" cy="647700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algn="l">
              <a:lnSpc>
                <a:spcPct val="128000"/>
              </a:lnSpc>
              <a:buClrTx/>
              <a:buSzTx/>
              <a:buFontTx/>
              <a:buNone/>
            </a:pPr>
            <a:r>
              <a:rPr lang="en-US" sz="1000" dirty="0">
                <a:solidFill>
                  <a:srgbClr val="4B5563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rPr>
              <a:t>提供直观的配置界面与批量操作工具，降低维护门槛，提升配置管理员的工作效率。</a:t>
            </a:r>
            <a:endParaRPr lang="en-US" sz="1000" dirty="0">
              <a:solidFill>
                <a:srgbClr val="4B5563"/>
              </a:solidFill>
              <a:latin typeface="Microsoft YaHei" panose="020B0802040204020203" charset="-122"/>
              <a:ea typeface="Microsoft YaHei" panose="020B0802040204020203" charset="-122"/>
              <a:cs typeface="Microsoft YaHei" panose="020B0802040204020203" charset="-122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732790" y="5777865"/>
            <a:ext cx="10747375" cy="706755"/>
            <a:chOff x="1154" y="9099"/>
            <a:chExt cx="16925" cy="1113"/>
          </a:xfrm>
        </p:grpSpPr>
        <p:sp>
          <p:nvSpPr>
            <p:cNvPr id="317" name="圆角矩形 316"/>
            <p:cNvSpPr/>
            <p:nvPr/>
          </p:nvSpPr>
          <p:spPr>
            <a:xfrm>
              <a:off x="1154" y="9099"/>
              <a:ext cx="16925" cy="1113"/>
            </a:xfrm>
            <a:prstGeom prst="roundRect">
              <a:avLst>
                <a:gd name="adj" fmla="val 3896"/>
              </a:avLst>
            </a:prstGeom>
            <a:solidFill>
              <a:srgbClr val="6246E8"/>
            </a:solidFill>
            <a:ln>
              <a:solidFill>
                <a:srgbClr val="6246E8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1833" y="9269"/>
              <a:ext cx="15536" cy="774"/>
              <a:chOff x="1833" y="9269"/>
              <a:chExt cx="15536" cy="774"/>
            </a:xfrm>
          </p:grpSpPr>
          <p:sp>
            <p:nvSpPr>
              <p:cNvPr id="321" name="文本框 320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833" y="9414"/>
                <a:ext cx="1984" cy="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 Semibold" panose="020B0802040204020203" charset="-122"/>
                    <a:ea typeface="Microsoft YaHei Semibold" panose="020B0802040204020203" charset="-122"/>
                    <a:cs typeface="+mn-cs"/>
                  </a:rPr>
                  <a:t>业务</a:t>
                </a:r>
                <a:r>
                  <a:rPr kumimoji="0" lang="zh-CN" altLang="en-US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 Semibold" panose="020B0802040204020203" charset="-122"/>
                    <a:ea typeface="Microsoft YaHei Semibold" panose="020B0802040204020203" charset="-122"/>
                    <a:cs typeface="+mn-cs"/>
                  </a:rPr>
                  <a:t>价值</a:t>
                </a:r>
                <a:endParaRPr kumimoji="0" lang="zh-CN" altLang="en-US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 Semibold" panose="020B0802040204020203" charset="-122"/>
                  <a:ea typeface="Microsoft YaHei Semibold" panose="020B0802040204020203" charset="-122"/>
                  <a:cs typeface="+mn-cs"/>
                </a:endParaRPr>
              </a:p>
            </p:txBody>
          </p:sp>
          <p:sp>
            <p:nvSpPr>
              <p:cNvPr id="322" name="文本框 321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4681" y="9269"/>
                <a:ext cx="1984" cy="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数据准确率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  <a:p>
                <a:pPr marL="0"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95%+</a:t>
                </a:r>
                <a:endParaRPr kumimoji="0" lang="en-US" altLang="zh-CN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</p:txBody>
          </p:sp>
          <p:sp>
            <p:nvSpPr>
              <p:cNvPr id="323" name="文本框 322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961" y="9269"/>
                <a:ext cx="1984" cy="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采集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覆盖率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  <a:p>
                <a:pPr marL="0"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98%+</a:t>
                </a:r>
                <a:endParaRPr kumimoji="0" lang="en-US" altLang="zh-CN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</p:txBody>
          </p:sp>
          <p:sp>
            <p:nvSpPr>
              <p:cNvPr id="324" name="文本框 323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1241" y="9269"/>
                <a:ext cx="1984" cy="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建模效率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提升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80%+</a:t>
                </a:r>
                <a:endParaRPr kumimoji="0" lang="en-US" altLang="zh-CN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</p:txBody>
          </p:sp>
          <p:sp>
            <p:nvSpPr>
              <p:cNvPr id="326" name="文本框 325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5385" y="9269"/>
                <a:ext cx="1984" cy="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变更影响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分析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秒级响应</a:t>
                </a:r>
                <a:endParaRPr kumimoji="0" lang="zh-CN" altLang="en-US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</p:txBody>
          </p:sp>
          <p:cxnSp>
            <p:nvCxnSpPr>
              <p:cNvPr id="329" name="直接连接符 328"/>
              <p:cNvCxnSpPr/>
              <p:nvPr/>
            </p:nvCxnSpPr>
            <p:spPr>
              <a:xfrm>
                <a:off x="4249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30" name="直接连接符 329"/>
              <p:cNvCxnSpPr/>
              <p:nvPr/>
            </p:nvCxnSpPr>
            <p:spPr>
              <a:xfrm>
                <a:off x="7529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31" name="直接连接符 330"/>
              <p:cNvCxnSpPr/>
              <p:nvPr/>
            </p:nvCxnSpPr>
            <p:spPr>
              <a:xfrm>
                <a:off x="10809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33" name="直接连接符 332"/>
              <p:cNvCxnSpPr/>
              <p:nvPr/>
            </p:nvCxnSpPr>
            <p:spPr>
              <a:xfrm>
                <a:off x="14089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36" name="直接箭头连接符 335"/>
          <p:cNvCxnSpPr/>
          <p:nvPr/>
        </p:nvCxnSpPr>
        <p:spPr>
          <a:xfrm flipH="1" flipV="1">
            <a:off x="4506595" y="6059170"/>
            <a:ext cx="0" cy="144145"/>
          </a:xfrm>
          <a:prstGeom prst="straightConnector1">
            <a:avLst/>
          </a:prstGeom>
          <a:ln w="12700">
            <a:solidFill>
              <a:srgbClr val="6246E8"/>
            </a:solidFill>
            <a:tailEnd type="arrow" w="med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37" name="直接箭头连接符 336"/>
          <p:cNvCxnSpPr/>
          <p:nvPr/>
        </p:nvCxnSpPr>
        <p:spPr>
          <a:xfrm flipH="1" flipV="1">
            <a:off x="6589395" y="6059170"/>
            <a:ext cx="0" cy="144145"/>
          </a:xfrm>
          <a:prstGeom prst="straightConnector1">
            <a:avLst/>
          </a:prstGeom>
          <a:ln w="12700">
            <a:solidFill>
              <a:srgbClr val="6246E8"/>
            </a:solidFill>
            <a:tailEnd type="arrow" w="med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38" name="直接箭头连接符 337"/>
          <p:cNvCxnSpPr/>
          <p:nvPr/>
        </p:nvCxnSpPr>
        <p:spPr>
          <a:xfrm flipH="1" flipV="1">
            <a:off x="8672195" y="6059170"/>
            <a:ext cx="0" cy="144145"/>
          </a:xfrm>
          <a:prstGeom prst="straightConnector1">
            <a:avLst/>
          </a:prstGeom>
          <a:ln w="12700">
            <a:solidFill>
              <a:srgbClr val="6246E8"/>
            </a:solidFill>
            <a:headEnd type="arrow"/>
            <a:tailEnd type="none" w="med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39" name="直接箭头连接符 338"/>
          <p:cNvCxnSpPr/>
          <p:nvPr/>
        </p:nvCxnSpPr>
        <p:spPr>
          <a:xfrm flipH="1" flipV="1">
            <a:off x="9220835" y="6059170"/>
            <a:ext cx="0" cy="144145"/>
          </a:xfrm>
          <a:prstGeom prst="straightConnector1">
            <a:avLst/>
          </a:prstGeom>
          <a:ln w="12700">
            <a:solidFill>
              <a:srgbClr val="6246E8"/>
            </a:solidFill>
            <a:tailEnd type="arrow" w="med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40" name="直接箭头连接符 339"/>
          <p:cNvCxnSpPr/>
          <p:nvPr/>
        </p:nvCxnSpPr>
        <p:spPr>
          <a:xfrm flipH="1" flipV="1">
            <a:off x="9495155" y="6059170"/>
            <a:ext cx="0" cy="144145"/>
          </a:xfrm>
          <a:prstGeom prst="straightConnector1">
            <a:avLst/>
          </a:prstGeom>
          <a:ln w="12700">
            <a:solidFill>
              <a:srgbClr val="6246E8"/>
            </a:solidFill>
            <a:tailEnd type="arrow" w="med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2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7215" y="3006090"/>
            <a:ext cx="18288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0" name="矩形 379"/>
          <p:cNvSpPr/>
          <p:nvPr>
            <p:custDataLst>
              <p:tags r:id="rId1"/>
            </p:custDataLst>
          </p:nvPr>
        </p:nvSpPr>
        <p:spPr>
          <a:xfrm>
            <a:off x="0" y="4705350"/>
            <a:ext cx="12192000" cy="2152015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0345" y="155575"/>
            <a:ext cx="11260455" cy="609600"/>
            <a:chOff x="347" y="245"/>
            <a:chExt cx="17733" cy="960"/>
          </a:xfrm>
        </p:grpSpPr>
        <p:sp>
          <p:nvSpPr>
            <p:cNvPr id="8" name="文本框 7"/>
            <p:cNvSpPr txBox="1"/>
            <p:nvPr>
              <p:custDataLst>
                <p:tags r:id="rId2"/>
              </p:custDataLst>
            </p:nvPr>
          </p:nvSpPr>
          <p:spPr>
            <a:xfrm>
              <a:off x="347" y="245"/>
              <a:ext cx="1773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r>
                <a:rPr lang="zh-CN" altLang="en-US" sz="2000" b="1" dirty="0">
                  <a:solidFill>
                    <a:srgbClr val="6246E8"/>
                  </a:solidFill>
                  <a:latin typeface="微软雅黑" panose="020B0802040204020203" charset="-122"/>
                  <a:ea typeface="微软雅黑" panose="020B0802040204020203" charset="-122"/>
                  <a:sym typeface="+mn-ea"/>
                </a:rPr>
                <a:t>ITAM：精细化管控 IT 资产全生命周期与成本</a:t>
              </a:r>
              <a:endParaRPr lang="zh-CN" altLang="en-US" sz="2000" b="1" dirty="0">
                <a:solidFill>
                  <a:srgbClr val="6246E8"/>
                </a:solidFill>
                <a:latin typeface="微软雅黑" panose="020B0802040204020203" charset="-122"/>
                <a:ea typeface="微软雅黑" panose="020B0802040204020203" charset="-122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3"/>
              </p:custDataLst>
            </p:nvPr>
          </p:nvSpPr>
          <p:spPr>
            <a:xfrm>
              <a:off x="347" y="722"/>
              <a:ext cx="15228" cy="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sym typeface="+mn-ea"/>
                </a:rPr>
                <a:t>从采购到处置，每一笔 IT 投入都清晰可追溯、可优化</a:t>
              </a:r>
              <a:endParaRPr kumimoji="0" lang="zh-CN" altLang="en-US" sz="1400" b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flipH="1">
              <a:off x="347" y="325"/>
              <a:ext cx="57" cy="791"/>
            </a:xfrm>
            <a:prstGeom prst="rect">
              <a:avLst/>
            </a:prstGeom>
            <a:solidFill>
              <a:srgbClr val="6246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960" y="958215"/>
            <a:ext cx="215900" cy="2159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028700" y="943293"/>
            <a:ext cx="2124000" cy="24574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4CAF50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 Bold" pitchFamily="34" charset="-120"/>
              </a:rPr>
              <a:t>资产全生命周期管理</a:t>
            </a:r>
            <a:endParaRPr lang="en-US" sz="1600" b="1" dirty="0">
              <a:solidFill>
                <a:srgbClr val="4CAF50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 Bold" pitchFamily="34" charset="-120"/>
            </a:endParaRPr>
          </a:p>
        </p:txBody>
      </p:sp>
      <p:sp>
        <p:nvSpPr>
          <p:cNvPr id="7" name="Shape 3"/>
          <p:cNvSpPr/>
          <p:nvPr/>
        </p:nvSpPr>
        <p:spPr>
          <a:xfrm>
            <a:off x="695960" y="1348105"/>
            <a:ext cx="10800080" cy="1080000"/>
          </a:xfrm>
          <a:prstGeom prst="rect">
            <a:avLst/>
          </a:prstGeom>
          <a:solidFill>
            <a:srgbClr val="FFFFFF"/>
          </a:solidFill>
          <a:ln w="9144">
            <a:solidFill>
              <a:srgbClr val="E5E7EB"/>
            </a:solidFill>
            <a:prstDash val="solid"/>
          </a:ln>
        </p:spPr>
      </p:sp>
      <p:grpSp>
        <p:nvGrpSpPr>
          <p:cNvPr id="80" name="组合 79"/>
          <p:cNvGrpSpPr/>
          <p:nvPr/>
        </p:nvGrpSpPr>
        <p:grpSpPr>
          <a:xfrm>
            <a:off x="1354455" y="1506152"/>
            <a:ext cx="711200" cy="763905"/>
            <a:chOff x="2133" y="2391"/>
            <a:chExt cx="1120" cy="1203"/>
          </a:xfrm>
        </p:grpSpPr>
        <p:grpSp>
          <p:nvGrpSpPr>
            <p:cNvPr id="74" name="组合 73"/>
            <p:cNvGrpSpPr/>
            <p:nvPr/>
          </p:nvGrpSpPr>
          <p:grpSpPr>
            <a:xfrm>
              <a:off x="2333" y="2391"/>
              <a:ext cx="720" cy="720"/>
              <a:chOff x="2332" y="2391"/>
              <a:chExt cx="720" cy="720"/>
            </a:xfrm>
          </p:grpSpPr>
          <p:sp>
            <p:nvSpPr>
              <p:cNvPr id="2" name="Shape 4"/>
              <p:cNvSpPr/>
              <p:nvPr/>
            </p:nvSpPr>
            <p:spPr>
              <a:xfrm>
                <a:off x="2332" y="2391"/>
                <a:ext cx="721" cy="721"/>
              </a:xfrm>
              <a:prstGeom prst="ellipse">
                <a:avLst/>
              </a:prstGeom>
              <a:solidFill>
                <a:srgbClr val="ECFDF5"/>
              </a:solidFill>
              <a:ln w="18288">
                <a:solidFill>
                  <a:srgbClr val="10B981"/>
                </a:solidFill>
                <a:prstDash val="solid"/>
              </a:ln>
            </p:spPr>
          </p:sp>
          <p:pic>
            <p:nvPicPr>
              <p:cNvPr id="3" name="Image 2" descr="preencoded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31" y="2608"/>
                <a:ext cx="324" cy="288"/>
              </a:xfrm>
              <a:prstGeom prst="rect">
                <a:avLst/>
              </a:prstGeom>
            </p:spPr>
          </p:pic>
        </p:grpSp>
        <p:sp>
          <p:nvSpPr>
            <p:cNvPr id="10" name="Text 5"/>
            <p:cNvSpPr/>
            <p:nvPr/>
          </p:nvSpPr>
          <p:spPr>
            <a:xfrm>
              <a:off x="2133" y="3256"/>
              <a:ext cx="1120" cy="33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 Bold" pitchFamily="34" charset="-120"/>
                </a:rPr>
                <a:t>采购需求</a:t>
              </a:r>
              <a:endParaRPr lang="en-US" sz="1400" b="1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 Bold" pitchFamily="34" charset="-120"/>
              </a:endParaRPr>
            </a:p>
          </p:txBody>
        </p:sp>
      </p:grp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1590" y="1796665"/>
            <a:ext cx="114935" cy="182880"/>
          </a:xfrm>
          <a:prstGeom prst="rect">
            <a:avLst/>
          </a:prstGeom>
        </p:spPr>
      </p:pic>
      <p:grpSp>
        <p:nvGrpSpPr>
          <p:cNvPr id="81" name="组合 80"/>
          <p:cNvGrpSpPr/>
          <p:nvPr/>
        </p:nvGrpSpPr>
        <p:grpSpPr>
          <a:xfrm>
            <a:off x="3108960" y="1506152"/>
            <a:ext cx="711200" cy="763905"/>
            <a:chOff x="4896" y="2391"/>
            <a:chExt cx="1120" cy="1203"/>
          </a:xfrm>
        </p:grpSpPr>
        <p:grpSp>
          <p:nvGrpSpPr>
            <p:cNvPr id="75" name="组合 74"/>
            <p:cNvGrpSpPr/>
            <p:nvPr/>
          </p:nvGrpSpPr>
          <p:grpSpPr>
            <a:xfrm>
              <a:off x="5096" y="2391"/>
              <a:ext cx="720" cy="720"/>
              <a:chOff x="5095" y="2391"/>
              <a:chExt cx="720" cy="720"/>
            </a:xfrm>
          </p:grpSpPr>
          <p:sp>
            <p:nvSpPr>
              <p:cNvPr id="12" name="Shape 6"/>
              <p:cNvSpPr/>
              <p:nvPr/>
            </p:nvSpPr>
            <p:spPr>
              <a:xfrm>
                <a:off x="5095" y="2391"/>
                <a:ext cx="721" cy="721"/>
              </a:xfrm>
              <a:prstGeom prst="ellipse">
                <a:avLst/>
              </a:prstGeom>
              <a:solidFill>
                <a:srgbClr val="ECFDF5"/>
              </a:solidFill>
              <a:ln w="18288">
                <a:solidFill>
                  <a:srgbClr val="10B981"/>
                </a:solidFill>
                <a:prstDash val="solid"/>
              </a:ln>
            </p:spPr>
          </p:sp>
          <p:pic>
            <p:nvPicPr>
              <p:cNvPr id="13" name="Image 4" descr="preencoded.png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47" y="2608"/>
                <a:ext cx="217" cy="288"/>
              </a:xfrm>
              <a:prstGeom prst="rect">
                <a:avLst/>
              </a:prstGeom>
            </p:spPr>
          </p:pic>
        </p:grpSp>
        <p:sp>
          <p:nvSpPr>
            <p:cNvPr id="14" name="Text 7"/>
            <p:cNvSpPr/>
            <p:nvPr/>
          </p:nvSpPr>
          <p:spPr>
            <a:xfrm>
              <a:off x="4896" y="3256"/>
              <a:ext cx="1120" cy="33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 Bold" pitchFamily="34" charset="-120"/>
                </a:rPr>
                <a:t>资产采购</a:t>
              </a:r>
              <a:endParaRPr lang="en-US" sz="1400" b="1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 Bold" pitchFamily="34" charset="-120"/>
              </a:endParaRPr>
            </a:p>
          </p:txBody>
        </p:sp>
      </p:grp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15460" y="1796665"/>
            <a:ext cx="114935" cy="182880"/>
          </a:xfrm>
          <a:prstGeom prst="rect">
            <a:avLst/>
          </a:prstGeom>
        </p:spPr>
      </p:pic>
      <p:grpSp>
        <p:nvGrpSpPr>
          <p:cNvPr id="82" name="组合 81"/>
          <p:cNvGrpSpPr/>
          <p:nvPr/>
        </p:nvGrpSpPr>
        <p:grpSpPr>
          <a:xfrm>
            <a:off x="4863465" y="1506152"/>
            <a:ext cx="711200" cy="763905"/>
            <a:chOff x="7659" y="2391"/>
            <a:chExt cx="1120" cy="1203"/>
          </a:xfrm>
        </p:grpSpPr>
        <p:grpSp>
          <p:nvGrpSpPr>
            <p:cNvPr id="76" name="组合 75"/>
            <p:cNvGrpSpPr/>
            <p:nvPr/>
          </p:nvGrpSpPr>
          <p:grpSpPr>
            <a:xfrm>
              <a:off x="7859" y="2391"/>
              <a:ext cx="720" cy="720"/>
              <a:chOff x="7858" y="2391"/>
              <a:chExt cx="720" cy="720"/>
            </a:xfrm>
          </p:grpSpPr>
          <p:sp>
            <p:nvSpPr>
              <p:cNvPr id="16" name="Shape 8"/>
              <p:cNvSpPr/>
              <p:nvPr/>
            </p:nvSpPr>
            <p:spPr>
              <a:xfrm>
                <a:off x="7858" y="2391"/>
                <a:ext cx="721" cy="721"/>
              </a:xfrm>
              <a:prstGeom prst="ellipse">
                <a:avLst/>
              </a:prstGeom>
              <a:solidFill>
                <a:srgbClr val="ECFDF5"/>
              </a:solidFill>
              <a:ln w="18288">
                <a:solidFill>
                  <a:srgbClr val="10B981"/>
                </a:solidFill>
                <a:prstDash val="solid"/>
              </a:ln>
            </p:spPr>
          </p:sp>
          <p:pic>
            <p:nvPicPr>
              <p:cNvPr id="17" name="Image 6" descr="preencoded.png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038" y="2608"/>
                <a:ext cx="360" cy="288"/>
              </a:xfrm>
              <a:prstGeom prst="rect">
                <a:avLst/>
              </a:prstGeom>
            </p:spPr>
          </p:pic>
        </p:grpSp>
        <p:sp>
          <p:nvSpPr>
            <p:cNvPr id="18" name="Text 9"/>
            <p:cNvSpPr/>
            <p:nvPr/>
          </p:nvSpPr>
          <p:spPr>
            <a:xfrm>
              <a:off x="7659" y="3256"/>
              <a:ext cx="1120" cy="33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 Bold" pitchFamily="34" charset="-120"/>
                </a:rPr>
                <a:t>到货入库</a:t>
              </a:r>
              <a:endParaRPr lang="en-US" sz="1400" b="1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 Bold" pitchFamily="34" charset="-120"/>
              </a:endParaRPr>
            </a:p>
          </p:txBody>
        </p:sp>
      </p:grpSp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69330" y="1796665"/>
            <a:ext cx="114935" cy="182880"/>
          </a:xfrm>
          <a:prstGeom prst="rect">
            <a:avLst/>
          </a:prstGeom>
        </p:spPr>
      </p:pic>
      <p:grpSp>
        <p:nvGrpSpPr>
          <p:cNvPr id="84" name="组合 83"/>
          <p:cNvGrpSpPr/>
          <p:nvPr/>
        </p:nvGrpSpPr>
        <p:grpSpPr>
          <a:xfrm>
            <a:off x="6617335" y="1506152"/>
            <a:ext cx="711200" cy="763905"/>
            <a:chOff x="10421" y="2391"/>
            <a:chExt cx="1120" cy="1203"/>
          </a:xfrm>
        </p:grpSpPr>
        <p:grpSp>
          <p:nvGrpSpPr>
            <p:cNvPr id="77" name="组合 76"/>
            <p:cNvGrpSpPr/>
            <p:nvPr/>
          </p:nvGrpSpPr>
          <p:grpSpPr>
            <a:xfrm>
              <a:off x="10621" y="2391"/>
              <a:ext cx="720" cy="720"/>
              <a:chOff x="10620" y="2391"/>
              <a:chExt cx="720" cy="720"/>
            </a:xfrm>
          </p:grpSpPr>
          <p:sp>
            <p:nvSpPr>
              <p:cNvPr id="20" name="Shape 10"/>
              <p:cNvSpPr/>
              <p:nvPr/>
            </p:nvSpPr>
            <p:spPr>
              <a:xfrm>
                <a:off x="10620" y="2391"/>
                <a:ext cx="721" cy="721"/>
              </a:xfrm>
              <a:prstGeom prst="ellipse">
                <a:avLst/>
              </a:prstGeom>
              <a:solidFill>
                <a:srgbClr val="ECFDF5"/>
              </a:solidFill>
              <a:ln w="18288">
                <a:solidFill>
                  <a:srgbClr val="10B981"/>
                </a:solidFill>
                <a:prstDash val="solid"/>
              </a:ln>
            </p:spPr>
          </p:sp>
          <p:pic>
            <p:nvPicPr>
              <p:cNvPr id="21" name="Image 8" descr="preencoded.png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873" y="2608"/>
                <a:ext cx="217" cy="288"/>
              </a:xfrm>
              <a:prstGeom prst="rect">
                <a:avLst/>
              </a:prstGeom>
            </p:spPr>
          </p:pic>
        </p:grpSp>
        <p:sp>
          <p:nvSpPr>
            <p:cNvPr id="22" name="Text 11"/>
            <p:cNvSpPr/>
            <p:nvPr/>
          </p:nvSpPr>
          <p:spPr>
            <a:xfrm>
              <a:off x="10421" y="3256"/>
              <a:ext cx="1120" cy="33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 Bold" pitchFamily="34" charset="-120"/>
                </a:rPr>
                <a:t>资产台账</a:t>
              </a:r>
              <a:endParaRPr lang="en-US" sz="1400" b="1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 Bold" pitchFamily="34" charset="-120"/>
              </a:endParaRPr>
            </a:p>
          </p:txBody>
        </p:sp>
      </p:grpSp>
      <p:pic>
        <p:nvPicPr>
          <p:cNvPr id="23" name="Image 9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23835" y="1796665"/>
            <a:ext cx="114935" cy="182880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>
            <a:off x="8115300" y="1506152"/>
            <a:ext cx="1224280" cy="763905"/>
            <a:chOff x="12780" y="2391"/>
            <a:chExt cx="1928" cy="1203"/>
          </a:xfrm>
        </p:grpSpPr>
        <p:grpSp>
          <p:nvGrpSpPr>
            <p:cNvPr id="78" name="组合 77"/>
            <p:cNvGrpSpPr/>
            <p:nvPr/>
          </p:nvGrpSpPr>
          <p:grpSpPr>
            <a:xfrm>
              <a:off x="13384" y="2391"/>
              <a:ext cx="720" cy="720"/>
              <a:chOff x="13383" y="2391"/>
              <a:chExt cx="720" cy="720"/>
            </a:xfrm>
          </p:grpSpPr>
          <p:sp>
            <p:nvSpPr>
              <p:cNvPr id="24" name="Shape 12"/>
              <p:cNvSpPr/>
              <p:nvPr/>
            </p:nvSpPr>
            <p:spPr>
              <a:xfrm>
                <a:off x="13383" y="2391"/>
                <a:ext cx="721" cy="721"/>
              </a:xfrm>
              <a:prstGeom prst="ellipse">
                <a:avLst/>
              </a:prstGeom>
              <a:solidFill>
                <a:srgbClr val="ECFDF5"/>
              </a:solidFill>
              <a:ln w="18288">
                <a:solidFill>
                  <a:srgbClr val="10B981"/>
                </a:solidFill>
                <a:prstDash val="solid"/>
              </a:ln>
            </p:spPr>
          </p:sp>
          <p:pic>
            <p:nvPicPr>
              <p:cNvPr id="25" name="Image 10" descr="preencoded.png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3563" y="2608"/>
                <a:ext cx="360" cy="288"/>
              </a:xfrm>
              <a:prstGeom prst="rect">
                <a:avLst/>
              </a:prstGeom>
            </p:spPr>
          </p:pic>
        </p:grpSp>
        <p:sp>
          <p:nvSpPr>
            <p:cNvPr id="26" name="Text 13"/>
            <p:cNvSpPr/>
            <p:nvPr/>
          </p:nvSpPr>
          <p:spPr>
            <a:xfrm>
              <a:off x="12780" y="3256"/>
              <a:ext cx="1928" cy="33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领用/借用/维护</a:t>
              </a:r>
              <a:endParaRPr lang="en-US" sz="1400" b="1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</p:txBody>
        </p:sp>
      </p:grpSp>
      <p:pic>
        <p:nvPicPr>
          <p:cNvPr id="27" name="Image 1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78340" y="1796665"/>
            <a:ext cx="114935" cy="182880"/>
          </a:xfrm>
          <a:prstGeom prst="rect">
            <a:avLst/>
          </a:prstGeom>
        </p:spPr>
      </p:pic>
      <p:grpSp>
        <p:nvGrpSpPr>
          <p:cNvPr id="86" name="组合 85"/>
          <p:cNvGrpSpPr/>
          <p:nvPr/>
        </p:nvGrpSpPr>
        <p:grpSpPr>
          <a:xfrm>
            <a:off x="10086975" y="1506152"/>
            <a:ext cx="789940" cy="763905"/>
            <a:chOff x="15885" y="2391"/>
            <a:chExt cx="1244" cy="1203"/>
          </a:xfrm>
        </p:grpSpPr>
        <p:grpSp>
          <p:nvGrpSpPr>
            <p:cNvPr id="79" name="组合 78"/>
            <p:cNvGrpSpPr/>
            <p:nvPr/>
          </p:nvGrpSpPr>
          <p:grpSpPr>
            <a:xfrm>
              <a:off x="16147" y="2391"/>
              <a:ext cx="720" cy="720"/>
              <a:chOff x="16145" y="2391"/>
              <a:chExt cx="720" cy="720"/>
            </a:xfrm>
          </p:grpSpPr>
          <p:sp>
            <p:nvSpPr>
              <p:cNvPr id="28" name="Shape 14"/>
              <p:cNvSpPr/>
              <p:nvPr/>
            </p:nvSpPr>
            <p:spPr>
              <a:xfrm>
                <a:off x="16145" y="2391"/>
                <a:ext cx="721" cy="721"/>
              </a:xfrm>
              <a:prstGeom prst="ellipse">
                <a:avLst/>
              </a:prstGeom>
              <a:solidFill>
                <a:srgbClr val="ECFDF5"/>
              </a:solidFill>
              <a:ln w="18288">
                <a:solidFill>
                  <a:srgbClr val="10B981"/>
                </a:solidFill>
                <a:prstDash val="solid"/>
              </a:ln>
            </p:spPr>
          </p:sp>
          <p:pic>
            <p:nvPicPr>
              <p:cNvPr id="29" name="Image 12" descr="preencoded.png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6379" y="2608"/>
                <a:ext cx="252" cy="288"/>
              </a:xfrm>
              <a:prstGeom prst="rect">
                <a:avLst/>
              </a:prstGeom>
            </p:spPr>
          </p:pic>
        </p:grpSp>
        <p:sp>
          <p:nvSpPr>
            <p:cNvPr id="30" name="Text 15"/>
            <p:cNvSpPr/>
            <p:nvPr/>
          </p:nvSpPr>
          <p:spPr>
            <a:xfrm>
              <a:off x="15885" y="3256"/>
              <a:ext cx="1244" cy="33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报废/处置</a:t>
              </a:r>
              <a:endParaRPr lang="en-US" sz="1400" b="1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</p:txBody>
        </p:sp>
      </p:grpSp>
      <p:sp>
        <p:nvSpPr>
          <p:cNvPr id="31" name="Shape 16"/>
          <p:cNvSpPr/>
          <p:nvPr/>
        </p:nvSpPr>
        <p:spPr>
          <a:xfrm>
            <a:off x="695960" y="2664460"/>
            <a:ext cx="5262880" cy="283781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32" name="Shape 17"/>
          <p:cNvSpPr/>
          <p:nvPr/>
        </p:nvSpPr>
        <p:spPr>
          <a:xfrm>
            <a:off x="695960" y="2664460"/>
            <a:ext cx="5262880" cy="36830"/>
          </a:xfrm>
          <a:prstGeom prst="rect">
            <a:avLst/>
          </a:prstGeom>
          <a:solidFill>
            <a:srgbClr val="10B981"/>
          </a:solidFill>
        </p:spPr>
      </p:sp>
      <p:sp>
        <p:nvSpPr>
          <p:cNvPr id="33" name="Shape 18"/>
          <p:cNvSpPr/>
          <p:nvPr/>
        </p:nvSpPr>
        <p:spPr>
          <a:xfrm>
            <a:off x="5949315" y="2664460"/>
            <a:ext cx="8890" cy="2837815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34" name="Shape 19"/>
          <p:cNvSpPr/>
          <p:nvPr/>
        </p:nvSpPr>
        <p:spPr>
          <a:xfrm>
            <a:off x="695960" y="5492750"/>
            <a:ext cx="5262880" cy="8890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35" name="Shape 20"/>
          <p:cNvSpPr/>
          <p:nvPr/>
        </p:nvSpPr>
        <p:spPr>
          <a:xfrm>
            <a:off x="695960" y="2664460"/>
            <a:ext cx="8890" cy="2837815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36" name="Shape 21"/>
          <p:cNvSpPr/>
          <p:nvPr/>
        </p:nvSpPr>
        <p:spPr>
          <a:xfrm>
            <a:off x="695960" y="2664460"/>
            <a:ext cx="5253990" cy="523875"/>
          </a:xfrm>
          <a:prstGeom prst="rect">
            <a:avLst/>
          </a:prstGeom>
          <a:solidFill>
            <a:srgbClr val="F9FAFB"/>
          </a:solidFill>
        </p:spPr>
      </p:sp>
      <p:sp>
        <p:nvSpPr>
          <p:cNvPr id="37" name="Shape 22"/>
          <p:cNvSpPr/>
          <p:nvPr/>
        </p:nvSpPr>
        <p:spPr>
          <a:xfrm>
            <a:off x="695960" y="3179445"/>
            <a:ext cx="5253990" cy="8890"/>
          </a:xfrm>
          <a:prstGeom prst="rect">
            <a:avLst/>
          </a:prstGeom>
          <a:solidFill>
            <a:srgbClr val="E5E7EB"/>
          </a:solidFill>
        </p:spPr>
      </p:sp>
      <p:pic>
        <p:nvPicPr>
          <p:cNvPr id="38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2485" y="2820988"/>
            <a:ext cx="216000" cy="216000"/>
          </a:xfrm>
          <a:prstGeom prst="rect">
            <a:avLst/>
          </a:prstGeom>
        </p:spPr>
      </p:pic>
      <p:sp>
        <p:nvSpPr>
          <p:cNvPr id="39" name="Text 23"/>
          <p:cNvSpPr/>
          <p:nvPr/>
        </p:nvSpPr>
        <p:spPr>
          <a:xfrm>
            <a:off x="1121410" y="2806115"/>
            <a:ext cx="1458595" cy="24574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2E1A47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rPr>
              <a:t>IT 资产智能管控</a:t>
            </a:r>
            <a:endParaRPr lang="en-US" sz="1600" b="1" dirty="0">
              <a:solidFill>
                <a:srgbClr val="2E1A47"/>
              </a:solidFill>
              <a:latin typeface="Microsoft YaHei Regular" panose="020B0802040204020203" charset="-122"/>
              <a:ea typeface="Microsoft YaHei Regular" panose="020B0802040204020203" charset="-122"/>
              <a:cs typeface="Microsoft YaHei Regular" panose="020B0802040204020203" charset="-122"/>
            </a:endParaRPr>
          </a:p>
        </p:txBody>
      </p:sp>
      <p:sp>
        <p:nvSpPr>
          <p:cNvPr id="52" name="Shape 33"/>
          <p:cNvSpPr/>
          <p:nvPr/>
        </p:nvSpPr>
        <p:spPr>
          <a:xfrm>
            <a:off x="6224270" y="2664460"/>
            <a:ext cx="5271770" cy="2837815"/>
          </a:xfrm>
          <a:prstGeom prst="rect">
            <a:avLst/>
          </a:prstGeom>
          <a:solidFill>
            <a:srgbClr val="FFFFFF"/>
          </a:solidFill>
        </p:spPr>
      </p:sp>
      <p:sp>
        <p:nvSpPr>
          <p:cNvPr id="53" name="Shape 34"/>
          <p:cNvSpPr/>
          <p:nvPr/>
        </p:nvSpPr>
        <p:spPr>
          <a:xfrm>
            <a:off x="6224270" y="2664460"/>
            <a:ext cx="5271770" cy="36830"/>
          </a:xfrm>
          <a:prstGeom prst="rect">
            <a:avLst/>
          </a:prstGeom>
          <a:solidFill>
            <a:srgbClr val="3B82F6"/>
          </a:solidFill>
        </p:spPr>
      </p:sp>
      <p:sp>
        <p:nvSpPr>
          <p:cNvPr id="54" name="Shape 35"/>
          <p:cNvSpPr/>
          <p:nvPr/>
        </p:nvSpPr>
        <p:spPr>
          <a:xfrm>
            <a:off x="11486515" y="2664460"/>
            <a:ext cx="8890" cy="2837815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55" name="Shape 36"/>
          <p:cNvSpPr/>
          <p:nvPr/>
        </p:nvSpPr>
        <p:spPr>
          <a:xfrm>
            <a:off x="6224270" y="5492750"/>
            <a:ext cx="5271770" cy="8890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56" name="Shape 37"/>
          <p:cNvSpPr/>
          <p:nvPr/>
        </p:nvSpPr>
        <p:spPr>
          <a:xfrm>
            <a:off x="6224270" y="2664460"/>
            <a:ext cx="8890" cy="2837815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57" name="Shape 38"/>
          <p:cNvSpPr/>
          <p:nvPr/>
        </p:nvSpPr>
        <p:spPr>
          <a:xfrm>
            <a:off x="6233160" y="2664460"/>
            <a:ext cx="5262880" cy="523875"/>
          </a:xfrm>
          <a:prstGeom prst="rect">
            <a:avLst/>
          </a:prstGeom>
          <a:solidFill>
            <a:srgbClr val="F9FAFB"/>
          </a:solidFill>
        </p:spPr>
      </p:sp>
      <p:sp>
        <p:nvSpPr>
          <p:cNvPr id="59" name="Shape 39"/>
          <p:cNvSpPr/>
          <p:nvPr/>
        </p:nvSpPr>
        <p:spPr>
          <a:xfrm>
            <a:off x="6233160" y="3179445"/>
            <a:ext cx="5262880" cy="8890"/>
          </a:xfrm>
          <a:prstGeom prst="rect">
            <a:avLst/>
          </a:prstGeom>
          <a:solidFill>
            <a:srgbClr val="E5E7EB"/>
          </a:solidFill>
        </p:spPr>
      </p:sp>
      <p:pic>
        <p:nvPicPr>
          <p:cNvPr id="60" name="Image 17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70320" y="2820988"/>
            <a:ext cx="216000" cy="216000"/>
          </a:xfrm>
          <a:prstGeom prst="rect">
            <a:avLst/>
          </a:prstGeom>
        </p:spPr>
      </p:pic>
      <p:sp>
        <p:nvSpPr>
          <p:cNvPr id="61" name="Text 40"/>
          <p:cNvSpPr/>
          <p:nvPr/>
        </p:nvSpPr>
        <p:spPr>
          <a:xfrm>
            <a:off x="6680835" y="2806115"/>
            <a:ext cx="1458595" cy="24574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2E1A47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rPr>
              <a:t>IT 资产精益管控</a:t>
            </a:r>
            <a:endParaRPr lang="en-US" sz="1600" b="1" dirty="0">
              <a:solidFill>
                <a:srgbClr val="2E1A47"/>
              </a:solidFill>
              <a:latin typeface="Microsoft YaHei Regular" panose="020B0802040204020203" charset="-122"/>
              <a:ea typeface="Microsoft YaHei Regular" panose="020B0802040204020203" charset="-122"/>
              <a:cs typeface="Microsoft YaHei Regular" panose="020B0802040204020203" charset="-122"/>
            </a:endParaRPr>
          </a:p>
        </p:txBody>
      </p:sp>
      <p:grpSp>
        <p:nvGrpSpPr>
          <p:cNvPr id="126" name="组合 125"/>
          <p:cNvGrpSpPr/>
          <p:nvPr/>
        </p:nvGrpSpPr>
        <p:grpSpPr>
          <a:xfrm>
            <a:off x="882015" y="3469640"/>
            <a:ext cx="10429875" cy="589915"/>
            <a:chOff x="1389" y="5296"/>
            <a:chExt cx="16425" cy="929"/>
          </a:xfrm>
        </p:grpSpPr>
        <p:grpSp>
          <p:nvGrpSpPr>
            <p:cNvPr id="89" name="组合 88"/>
            <p:cNvGrpSpPr/>
            <p:nvPr/>
          </p:nvGrpSpPr>
          <p:grpSpPr>
            <a:xfrm>
              <a:off x="1389" y="5296"/>
              <a:ext cx="432" cy="432"/>
              <a:chOff x="1389" y="5296"/>
              <a:chExt cx="432" cy="432"/>
            </a:xfrm>
          </p:grpSpPr>
          <p:sp>
            <p:nvSpPr>
              <p:cNvPr id="40" name="Shape 24"/>
              <p:cNvSpPr/>
              <p:nvPr/>
            </p:nvSpPr>
            <p:spPr>
              <a:xfrm>
                <a:off x="1389" y="5296"/>
                <a:ext cx="433" cy="433"/>
              </a:xfrm>
              <a:prstGeom prst="rect">
                <a:avLst/>
              </a:prstGeom>
              <a:solidFill>
                <a:srgbClr val="F3F4F6"/>
              </a:solidFill>
            </p:spPr>
          </p:sp>
          <p:pic>
            <p:nvPicPr>
              <p:cNvPr id="41" name="Image 14" descr="preencoded.png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429" y="5371"/>
                <a:ext cx="354" cy="283"/>
              </a:xfrm>
              <a:prstGeom prst="rect">
                <a:avLst/>
              </a:prstGeom>
            </p:spPr>
          </p:pic>
        </p:grpSp>
        <p:sp>
          <p:nvSpPr>
            <p:cNvPr id="42" name="Text 25"/>
            <p:cNvSpPr/>
            <p:nvPr/>
          </p:nvSpPr>
          <p:spPr>
            <a:xfrm>
              <a:off x="2033" y="5296"/>
              <a:ext cx="7048" cy="33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buNone/>
              </a:pPr>
              <a:r>
                <a:rPr lang="en-US" sz="1400" b="1" dirty="0">
                  <a:solidFill>
                    <a:srgbClr val="4B5563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Noto Sans SC Bold" pitchFamily="34" charset="-120"/>
                </a:rPr>
                <a:t>资产管理</a:t>
              </a:r>
              <a:endParaRPr lang="en-US" sz="1400" b="1" dirty="0">
                <a:solidFill>
                  <a:srgbClr val="4B5563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Noto Sans SC Bold" pitchFamily="34" charset="-120"/>
              </a:endParaRPr>
            </a:p>
          </p:txBody>
        </p:sp>
        <p:sp>
          <p:nvSpPr>
            <p:cNvPr id="43" name="Text 26"/>
            <p:cNvSpPr/>
            <p:nvPr/>
          </p:nvSpPr>
          <p:spPr>
            <a:xfrm>
              <a:off x="2033" y="5685"/>
              <a:ext cx="7030" cy="54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12000"/>
                </a:lnSpc>
                <a:buNone/>
              </a:pPr>
              <a:r>
                <a:rPr lang="en-US" sz="1000" dirty="0">
                  <a:solidFill>
                    <a:srgbClr val="6B7280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标准化台账管理，预设多种资产模板，支持与 CMDB 数据自动同步，确保账实相符。</a:t>
              </a:r>
              <a:endParaRPr lang="en-US" sz="1000" dirty="0">
                <a:solidFill>
                  <a:srgbClr val="6B7280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10104" y="5296"/>
              <a:ext cx="432" cy="432"/>
              <a:chOff x="10104" y="5296"/>
              <a:chExt cx="432" cy="432"/>
            </a:xfrm>
          </p:grpSpPr>
          <p:sp>
            <p:nvSpPr>
              <p:cNvPr id="62" name="Shape 41"/>
              <p:cNvSpPr/>
              <p:nvPr/>
            </p:nvSpPr>
            <p:spPr>
              <a:xfrm>
                <a:off x="10104" y="5296"/>
                <a:ext cx="433" cy="433"/>
              </a:xfrm>
              <a:prstGeom prst="rect">
                <a:avLst/>
              </a:prstGeom>
              <a:solidFill>
                <a:srgbClr val="F3F4F6"/>
              </a:solidFill>
            </p:spPr>
          </p:sp>
          <p:pic>
            <p:nvPicPr>
              <p:cNvPr id="63" name="Image 18" descr="preencoded.png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179" y="5371"/>
                <a:ext cx="283" cy="283"/>
              </a:xfrm>
              <a:prstGeom prst="rect">
                <a:avLst/>
              </a:prstGeom>
            </p:spPr>
          </p:pic>
        </p:grpSp>
        <p:sp>
          <p:nvSpPr>
            <p:cNvPr id="64" name="Text 42"/>
            <p:cNvSpPr/>
            <p:nvPr/>
          </p:nvSpPr>
          <p:spPr>
            <a:xfrm>
              <a:off x="10752" y="5296"/>
              <a:ext cx="7063" cy="33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buNone/>
              </a:pPr>
              <a:r>
                <a:rPr lang="en-US" sz="1400" b="1" dirty="0">
                  <a:solidFill>
                    <a:srgbClr val="4B5563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Noto Sans SC Bold" pitchFamily="34" charset="-120"/>
                </a:rPr>
                <a:t>成本管理</a:t>
              </a:r>
              <a:endParaRPr lang="en-US" sz="1400" b="1" dirty="0">
                <a:solidFill>
                  <a:srgbClr val="4B5563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Noto Sans SC Bold" pitchFamily="34" charset="-120"/>
              </a:endParaRPr>
            </a:p>
          </p:txBody>
        </p:sp>
        <p:sp>
          <p:nvSpPr>
            <p:cNvPr id="65" name="Text 43"/>
            <p:cNvSpPr/>
            <p:nvPr/>
          </p:nvSpPr>
          <p:spPr>
            <a:xfrm>
              <a:off x="10752" y="5685"/>
              <a:ext cx="7030" cy="270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l">
                <a:lnSpc>
                  <a:spcPct val="112000"/>
                </a:lnSpc>
                <a:buNone/>
              </a:pPr>
              <a:r>
                <a:rPr lang="en-US" sz="1000" dirty="0">
                  <a:solidFill>
                    <a:srgbClr val="6B7280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建立多维成本中心，实现 IT 费用的精准分摊与核算，让 IT 投入产出比清晰可见。</a:t>
              </a:r>
              <a:endParaRPr lang="en-US" sz="1000" dirty="0">
                <a:solidFill>
                  <a:srgbClr val="6B7280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878840" y="4133850"/>
            <a:ext cx="10433050" cy="590550"/>
            <a:chOff x="1384" y="6163"/>
            <a:chExt cx="16430" cy="930"/>
          </a:xfrm>
        </p:grpSpPr>
        <p:grpSp>
          <p:nvGrpSpPr>
            <p:cNvPr id="90" name="组合 89"/>
            <p:cNvGrpSpPr/>
            <p:nvPr/>
          </p:nvGrpSpPr>
          <p:grpSpPr>
            <a:xfrm>
              <a:off x="1384" y="6163"/>
              <a:ext cx="432" cy="432"/>
              <a:chOff x="1384" y="6163"/>
              <a:chExt cx="432" cy="432"/>
            </a:xfrm>
          </p:grpSpPr>
          <p:sp>
            <p:nvSpPr>
              <p:cNvPr id="44" name="Shape 27"/>
              <p:cNvSpPr/>
              <p:nvPr/>
            </p:nvSpPr>
            <p:spPr>
              <a:xfrm>
                <a:off x="1384" y="6163"/>
                <a:ext cx="433" cy="433"/>
              </a:xfrm>
              <a:prstGeom prst="rect">
                <a:avLst/>
              </a:prstGeom>
              <a:solidFill>
                <a:srgbClr val="F3F4F6"/>
              </a:solidFill>
            </p:spPr>
          </p:sp>
          <p:pic>
            <p:nvPicPr>
              <p:cNvPr id="45" name="Image 15" descr="preencoded.png"/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441" y="6238"/>
                <a:ext cx="319" cy="283"/>
              </a:xfrm>
              <a:prstGeom prst="rect">
                <a:avLst/>
              </a:prstGeom>
            </p:spPr>
          </p:pic>
        </p:grpSp>
        <p:sp>
          <p:nvSpPr>
            <p:cNvPr id="46" name="Text 28"/>
            <p:cNvSpPr/>
            <p:nvPr/>
          </p:nvSpPr>
          <p:spPr>
            <a:xfrm>
              <a:off x="2033" y="6163"/>
              <a:ext cx="7048" cy="33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buNone/>
              </a:pPr>
              <a:r>
                <a:rPr lang="en-US" sz="1400" b="1" dirty="0">
                  <a:solidFill>
                    <a:srgbClr val="4B5563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Noto Sans SC Bold" pitchFamily="34" charset="-120"/>
                </a:rPr>
                <a:t>合同与库存管理</a:t>
              </a:r>
              <a:endParaRPr lang="en-US" sz="1400" b="1" dirty="0">
                <a:solidFill>
                  <a:srgbClr val="4B5563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Noto Sans SC Bold" pitchFamily="34" charset="-120"/>
              </a:endParaRPr>
            </a:p>
          </p:txBody>
        </p:sp>
        <p:sp>
          <p:nvSpPr>
            <p:cNvPr id="47" name="Text 29"/>
            <p:cNvSpPr/>
            <p:nvPr/>
          </p:nvSpPr>
          <p:spPr>
            <a:xfrm>
              <a:off x="2033" y="6553"/>
              <a:ext cx="7030" cy="54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12000"/>
                </a:lnSpc>
                <a:buNone/>
              </a:pPr>
              <a:r>
                <a:rPr lang="en-US" sz="1000" dirty="0">
                  <a:solidFill>
                    <a:srgbClr val="6B7280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" pitchFamily="34" charset="-120"/>
                </a:rPr>
                <a:t>全方位管理软硬件采购合同及维保协议；精细化库存水位监控，避免资产闲置或短缺。</a:t>
              </a:r>
              <a:endParaRPr lang="en-US" sz="1000" dirty="0">
                <a:solidFill>
                  <a:srgbClr val="6B7280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</a:endParaRPr>
            </a:p>
          </p:txBody>
        </p:sp>
        <p:grpSp>
          <p:nvGrpSpPr>
            <p:cNvPr id="122" name="组合 121"/>
            <p:cNvGrpSpPr/>
            <p:nvPr/>
          </p:nvGrpSpPr>
          <p:grpSpPr>
            <a:xfrm>
              <a:off x="10104" y="6163"/>
              <a:ext cx="432" cy="432"/>
              <a:chOff x="10104" y="6163"/>
              <a:chExt cx="432" cy="432"/>
            </a:xfrm>
          </p:grpSpPr>
          <p:sp>
            <p:nvSpPr>
              <p:cNvPr id="66" name="Shape 44"/>
              <p:cNvSpPr/>
              <p:nvPr/>
            </p:nvSpPr>
            <p:spPr>
              <a:xfrm>
                <a:off x="10104" y="6163"/>
                <a:ext cx="433" cy="433"/>
              </a:xfrm>
              <a:prstGeom prst="rect">
                <a:avLst/>
              </a:prstGeom>
              <a:solidFill>
                <a:srgbClr val="F3F4F6"/>
              </a:solidFill>
            </p:spPr>
          </p:sp>
          <p:pic>
            <p:nvPicPr>
              <p:cNvPr id="67" name="Image 19" descr="preencoded.png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179" y="6238"/>
                <a:ext cx="283" cy="283"/>
              </a:xfrm>
              <a:prstGeom prst="rect">
                <a:avLst/>
              </a:prstGeom>
            </p:spPr>
          </p:pic>
        </p:grpSp>
        <p:sp>
          <p:nvSpPr>
            <p:cNvPr id="68" name="Text 45"/>
            <p:cNvSpPr/>
            <p:nvPr/>
          </p:nvSpPr>
          <p:spPr>
            <a:xfrm>
              <a:off x="10752" y="6163"/>
              <a:ext cx="7063" cy="33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buNone/>
              </a:pPr>
              <a:r>
                <a:rPr lang="en-US" sz="1400" b="1" dirty="0">
                  <a:solidFill>
                    <a:srgbClr val="4B5563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Noto Sans SC Bold" pitchFamily="34" charset="-120"/>
                </a:rPr>
                <a:t>智能资产盘点</a:t>
              </a:r>
              <a:endParaRPr lang="en-US" sz="1400" b="1" dirty="0">
                <a:solidFill>
                  <a:srgbClr val="4B5563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Noto Sans SC Bold" pitchFamily="34" charset="-120"/>
              </a:endParaRPr>
            </a:p>
          </p:txBody>
        </p:sp>
        <p:sp>
          <p:nvSpPr>
            <p:cNvPr id="69" name="Text 46"/>
            <p:cNvSpPr/>
            <p:nvPr/>
          </p:nvSpPr>
          <p:spPr>
            <a:xfrm>
              <a:off x="10752" y="6553"/>
              <a:ext cx="7030" cy="54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12000"/>
                </a:lnSpc>
                <a:buNone/>
              </a:pPr>
              <a:r>
                <a:rPr lang="en-US" sz="1000" dirty="0">
                  <a:solidFill>
                    <a:srgbClr val="6B7280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支持扫码、RFID 等多种盘点方式，结合自动化发现工具，大幅提升盘点效率与准确率。</a:t>
              </a:r>
              <a:endParaRPr lang="en-US" sz="1000" dirty="0">
                <a:solidFill>
                  <a:srgbClr val="6B7280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878840" y="4798695"/>
            <a:ext cx="10433050" cy="590550"/>
            <a:chOff x="1384" y="7293"/>
            <a:chExt cx="16430" cy="930"/>
          </a:xfrm>
        </p:grpSpPr>
        <p:grpSp>
          <p:nvGrpSpPr>
            <p:cNvPr id="91" name="组合 90"/>
            <p:cNvGrpSpPr/>
            <p:nvPr/>
          </p:nvGrpSpPr>
          <p:grpSpPr>
            <a:xfrm>
              <a:off x="1384" y="7293"/>
              <a:ext cx="432" cy="432"/>
              <a:chOff x="1384" y="7293"/>
              <a:chExt cx="432" cy="432"/>
            </a:xfrm>
          </p:grpSpPr>
          <p:sp>
            <p:nvSpPr>
              <p:cNvPr id="48" name="Shape 30"/>
              <p:cNvSpPr/>
              <p:nvPr/>
            </p:nvSpPr>
            <p:spPr>
              <a:xfrm>
                <a:off x="1384" y="7293"/>
                <a:ext cx="433" cy="433"/>
              </a:xfrm>
              <a:prstGeom prst="rect">
                <a:avLst/>
              </a:prstGeom>
              <a:solidFill>
                <a:srgbClr val="F3F4F6"/>
              </a:solidFill>
            </p:spPr>
          </p:sp>
          <p:pic>
            <p:nvPicPr>
              <p:cNvPr id="49" name="Image 16" descr="preencoded.png"/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441" y="7368"/>
                <a:ext cx="319" cy="283"/>
              </a:xfrm>
              <a:prstGeom prst="rect">
                <a:avLst/>
              </a:prstGeom>
            </p:spPr>
          </p:pic>
        </p:grpSp>
        <p:sp>
          <p:nvSpPr>
            <p:cNvPr id="50" name="Text 31"/>
            <p:cNvSpPr/>
            <p:nvPr/>
          </p:nvSpPr>
          <p:spPr>
            <a:xfrm>
              <a:off x="2033" y="7293"/>
              <a:ext cx="7048" cy="33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buNone/>
              </a:pPr>
              <a:r>
                <a:rPr lang="en-US" sz="1400" b="1" dirty="0">
                  <a:solidFill>
                    <a:srgbClr val="4B5563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Noto Sans SC Bold" pitchFamily="34" charset="-120"/>
                </a:rPr>
                <a:t>资源与组织管理</a:t>
              </a:r>
              <a:endParaRPr lang="en-US" sz="1400" b="1" dirty="0">
                <a:solidFill>
                  <a:srgbClr val="4B5563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Noto Sans SC Bold" pitchFamily="34" charset="-120"/>
              </a:endParaRPr>
            </a:p>
          </p:txBody>
        </p:sp>
        <p:sp>
          <p:nvSpPr>
            <p:cNvPr id="51" name="Text 32"/>
            <p:cNvSpPr/>
            <p:nvPr/>
          </p:nvSpPr>
          <p:spPr>
            <a:xfrm>
              <a:off x="2033" y="7683"/>
              <a:ext cx="7030" cy="270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l">
                <a:lnSpc>
                  <a:spcPct val="112000"/>
                </a:lnSpc>
                <a:buNone/>
              </a:pPr>
              <a:r>
                <a:rPr lang="en-US" sz="1000" dirty="0">
                  <a:solidFill>
                    <a:srgbClr val="6B7280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" pitchFamily="34" charset="-120"/>
                </a:rPr>
                <a:t>清晰映射资产与业务部门、人员的归属关系，实现资产责任到人。</a:t>
              </a:r>
              <a:endParaRPr lang="en-US" sz="1000" dirty="0">
                <a:solidFill>
                  <a:srgbClr val="6B7280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</a:endParaRPr>
            </a:p>
          </p:txBody>
        </p:sp>
        <p:grpSp>
          <p:nvGrpSpPr>
            <p:cNvPr id="123" name="组合 122"/>
            <p:cNvGrpSpPr/>
            <p:nvPr/>
          </p:nvGrpSpPr>
          <p:grpSpPr>
            <a:xfrm>
              <a:off x="10104" y="7293"/>
              <a:ext cx="432" cy="432"/>
              <a:chOff x="10104" y="7293"/>
              <a:chExt cx="432" cy="432"/>
            </a:xfrm>
          </p:grpSpPr>
          <p:sp>
            <p:nvSpPr>
              <p:cNvPr id="70" name="Shape 47"/>
              <p:cNvSpPr/>
              <p:nvPr/>
            </p:nvSpPr>
            <p:spPr>
              <a:xfrm>
                <a:off x="10104" y="7293"/>
                <a:ext cx="433" cy="433"/>
              </a:xfrm>
              <a:prstGeom prst="rect">
                <a:avLst/>
              </a:prstGeom>
              <a:solidFill>
                <a:srgbClr val="F3F4F6"/>
              </a:solidFill>
            </p:spPr>
          </p:sp>
          <p:pic>
            <p:nvPicPr>
              <p:cNvPr id="71" name="Image 20" descr="preencoded.png"/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161" y="7368"/>
                <a:ext cx="319" cy="283"/>
              </a:xfrm>
              <a:prstGeom prst="rect">
                <a:avLst/>
              </a:prstGeom>
            </p:spPr>
          </p:pic>
        </p:grpSp>
        <p:sp>
          <p:nvSpPr>
            <p:cNvPr id="72" name="Text 48"/>
            <p:cNvSpPr/>
            <p:nvPr/>
          </p:nvSpPr>
          <p:spPr>
            <a:xfrm>
              <a:off x="10752" y="7293"/>
              <a:ext cx="7063" cy="33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buNone/>
              </a:pPr>
              <a:r>
                <a:rPr lang="en-US" sz="1400" b="1" dirty="0">
                  <a:solidFill>
                    <a:srgbClr val="4B5563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Noto Sans SC Bold" pitchFamily="34" charset="-120"/>
                </a:rPr>
                <a:t>资产洞察与维护</a:t>
              </a:r>
              <a:endParaRPr lang="en-US" sz="1400" b="1" dirty="0">
                <a:solidFill>
                  <a:srgbClr val="4B5563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Noto Sans SC Bold" pitchFamily="34" charset="-120"/>
              </a:endParaRPr>
            </a:p>
          </p:txBody>
        </p:sp>
        <p:sp>
          <p:nvSpPr>
            <p:cNvPr id="73" name="Text 49"/>
            <p:cNvSpPr/>
            <p:nvPr/>
          </p:nvSpPr>
          <p:spPr>
            <a:xfrm>
              <a:off x="10752" y="7683"/>
              <a:ext cx="7030" cy="54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12000"/>
                </a:lnSpc>
                <a:buNone/>
              </a:pPr>
              <a:r>
                <a:rPr lang="en-US" sz="1000" dirty="0">
                  <a:solidFill>
                    <a:srgbClr val="6B7280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" pitchFamily="34" charset="-120"/>
                </a:rPr>
                <a:t>多维度资产报表分析，提供采购预测与优化建议；自定义流程工单驱动资产日常维护。</a:t>
              </a:r>
              <a:endParaRPr lang="en-US" sz="1000" dirty="0">
                <a:solidFill>
                  <a:srgbClr val="6B7280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732790" y="5732145"/>
            <a:ext cx="10800080" cy="706755"/>
            <a:chOff x="1154" y="9099"/>
            <a:chExt cx="17008" cy="1113"/>
          </a:xfrm>
        </p:grpSpPr>
        <p:sp>
          <p:nvSpPr>
            <p:cNvPr id="317" name="圆角矩形 316"/>
            <p:cNvSpPr/>
            <p:nvPr/>
          </p:nvSpPr>
          <p:spPr>
            <a:xfrm>
              <a:off x="1154" y="9099"/>
              <a:ext cx="17008" cy="1113"/>
            </a:xfrm>
            <a:prstGeom prst="roundRect">
              <a:avLst>
                <a:gd name="adj" fmla="val 3896"/>
              </a:avLst>
            </a:prstGeom>
            <a:solidFill>
              <a:srgbClr val="6246E8"/>
            </a:solidFill>
            <a:ln>
              <a:solidFill>
                <a:srgbClr val="6246E8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1833" y="9269"/>
              <a:ext cx="15536" cy="774"/>
              <a:chOff x="1833" y="9269"/>
              <a:chExt cx="15536" cy="774"/>
            </a:xfrm>
          </p:grpSpPr>
          <p:sp>
            <p:nvSpPr>
              <p:cNvPr id="321" name="文本框 320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1833" y="9414"/>
                <a:ext cx="1984" cy="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 Semibold" panose="020B0802040204020203" charset="-122"/>
                    <a:ea typeface="Microsoft YaHei Semibold" panose="020B0802040204020203" charset="-122"/>
                    <a:cs typeface="+mn-cs"/>
                  </a:rPr>
                  <a:t>业务</a:t>
                </a:r>
                <a:r>
                  <a:rPr kumimoji="0" lang="zh-CN" altLang="en-US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 Semibold" panose="020B0802040204020203" charset="-122"/>
                    <a:ea typeface="Microsoft YaHei Semibold" panose="020B0802040204020203" charset="-122"/>
                    <a:cs typeface="+mn-cs"/>
                  </a:rPr>
                  <a:t>价值</a:t>
                </a:r>
                <a:endParaRPr kumimoji="0" lang="zh-CN" altLang="en-US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 Semibold" panose="020B0802040204020203" charset="-122"/>
                  <a:ea typeface="Microsoft YaHei Semibold" panose="020B0802040204020203" charset="-122"/>
                  <a:cs typeface="+mn-cs"/>
                </a:endParaRPr>
              </a:p>
            </p:txBody>
          </p:sp>
          <p:sp>
            <p:nvSpPr>
              <p:cNvPr id="322" name="文本框 321"/>
              <p:cNvSpPr txBox="1"/>
              <p:nvPr>
                <p:custDataLst>
                  <p:tags r:id="rId23"/>
                </p:custDataLst>
              </p:nvPr>
            </p:nvSpPr>
            <p:spPr>
              <a:xfrm>
                <a:off x="4681" y="9269"/>
                <a:ext cx="1984" cy="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20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sym typeface="+mn-ea"/>
                  </a:rPr>
                  <a:t>资产利用率提升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  <a:p>
                <a:pPr marL="0"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95%+</a:t>
                </a:r>
                <a:endParaRPr kumimoji="0" lang="en-US" altLang="zh-CN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</p:txBody>
          </p:sp>
          <p:sp>
            <p:nvSpPr>
              <p:cNvPr id="323" name="文本框 322"/>
              <p:cNvSpPr txBox="1"/>
              <p:nvPr>
                <p:custDataLst>
                  <p:tags r:id="rId24"/>
                </p:custDataLst>
              </p:nvPr>
            </p:nvSpPr>
            <p:spPr>
              <a:xfrm>
                <a:off x="7961" y="9269"/>
                <a:ext cx="1984" cy="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成本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可视化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  <a:p>
                <a:pPr marL="0"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100%</a:t>
                </a:r>
                <a:endParaRPr kumimoji="0" lang="en-US" altLang="zh-CN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</p:txBody>
          </p:sp>
          <p:sp>
            <p:nvSpPr>
              <p:cNvPr id="324" name="文本框 323"/>
              <p:cNvSpPr txBox="1"/>
              <p:nvPr>
                <p:custDataLst>
                  <p:tags r:id="rId25"/>
                </p:custDataLst>
              </p:nvPr>
            </p:nvSpPr>
            <p:spPr>
              <a:xfrm>
                <a:off x="11241" y="9269"/>
                <a:ext cx="1984" cy="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盘点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效率提升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70%</a:t>
                </a:r>
                <a:endParaRPr kumimoji="0" lang="en-US" altLang="zh-CN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</p:txBody>
          </p:sp>
          <p:sp>
            <p:nvSpPr>
              <p:cNvPr id="326" name="文本框 325"/>
              <p:cNvSpPr txBox="1"/>
              <p:nvPr>
                <p:custDataLst>
                  <p:tags r:id="rId26"/>
                </p:custDataLst>
              </p:nvPr>
            </p:nvSpPr>
            <p:spPr>
              <a:xfrm>
                <a:off x="15385" y="9269"/>
                <a:ext cx="1984" cy="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合格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审计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全</a:t>
                </a:r>
                <a:r>
                  <a:rPr kumimoji="0" lang="zh-CN" altLang="en-US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802040204020203" charset="-122"/>
                    <a:ea typeface="Microsoft YaHei" panose="020B0802040204020203" charset="-122"/>
                    <a:cs typeface="+mn-cs"/>
                  </a:rPr>
                  <a:t>覆盖</a:t>
                </a:r>
                <a:endParaRPr kumimoji="0" lang="zh-CN" altLang="en-US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endParaRPr>
              </a:p>
            </p:txBody>
          </p:sp>
          <p:cxnSp>
            <p:nvCxnSpPr>
              <p:cNvPr id="329" name="直接连接符 328"/>
              <p:cNvCxnSpPr/>
              <p:nvPr/>
            </p:nvCxnSpPr>
            <p:spPr>
              <a:xfrm>
                <a:off x="4249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30" name="直接连接符 329"/>
              <p:cNvCxnSpPr/>
              <p:nvPr/>
            </p:nvCxnSpPr>
            <p:spPr>
              <a:xfrm>
                <a:off x="7529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31" name="直接连接符 330"/>
              <p:cNvCxnSpPr/>
              <p:nvPr/>
            </p:nvCxnSpPr>
            <p:spPr>
              <a:xfrm>
                <a:off x="10809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33" name="直接连接符 332"/>
              <p:cNvCxnSpPr/>
              <p:nvPr/>
            </p:nvCxnSpPr>
            <p:spPr>
              <a:xfrm>
                <a:off x="14089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3" name="组合 92"/>
          <p:cNvGrpSpPr/>
          <p:nvPr/>
        </p:nvGrpSpPr>
        <p:grpSpPr>
          <a:xfrm>
            <a:off x="-154305" y="-2698750"/>
            <a:ext cx="11161395" cy="2459355"/>
            <a:chOff x="759" y="3218"/>
            <a:chExt cx="17577" cy="3873"/>
          </a:xfrm>
        </p:grpSpPr>
        <p:sp>
          <p:nvSpPr>
            <p:cNvPr id="94" name="矩形 93"/>
            <p:cNvSpPr/>
            <p:nvPr/>
          </p:nvSpPr>
          <p:spPr>
            <a:xfrm>
              <a:off x="759" y="3218"/>
              <a:ext cx="3179" cy="2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3765">
                <a:spcAft>
                  <a:spcPts val="1200"/>
                </a:spcAft>
                <a:buFont typeface="Wingdings" panose="05000000000000000000" pitchFamily="2" charset="2"/>
                <a:buNone/>
              </a:pP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多色使用可依次搭配以</a:t>
              </a: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下颜色</a:t>
              </a:r>
              <a:endParaRPr lang="zh-CN" altLang="en-US" sz="1100" dirty="0">
                <a:solidFill>
                  <a:srgbClr val="000000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  <p:grpSp>
          <p:nvGrpSpPr>
            <p:cNvPr id="95" name="组合 94"/>
            <p:cNvGrpSpPr/>
            <p:nvPr>
              <p:custDataLst>
                <p:tags r:id="rId27"/>
              </p:custDataLst>
            </p:nvPr>
          </p:nvGrpSpPr>
          <p:grpSpPr>
            <a:xfrm>
              <a:off x="759" y="3883"/>
              <a:ext cx="8600" cy="2591"/>
              <a:chOff x="745" y="3108"/>
              <a:chExt cx="11478" cy="3841"/>
            </a:xfrm>
          </p:grpSpPr>
          <p:sp>
            <p:nvSpPr>
              <p:cNvPr id="96" name="矩形 95"/>
              <p:cNvSpPr/>
              <p:nvPr/>
            </p:nvSpPr>
            <p:spPr>
              <a:xfrm>
                <a:off x="745" y="3108"/>
                <a:ext cx="5580" cy="3840"/>
              </a:xfrm>
              <a:prstGeom prst="rect">
                <a:avLst/>
              </a:prstGeom>
              <a:solidFill>
                <a:srgbClr val="6246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085296"/>
                  </a:solidFill>
                </a:endParaRPr>
              </a:p>
            </p:txBody>
          </p:sp>
          <p:sp>
            <p:nvSpPr>
              <p:cNvPr id="97" name="矩形 96"/>
              <p:cNvSpPr/>
              <p:nvPr/>
            </p:nvSpPr>
            <p:spPr>
              <a:xfrm>
                <a:off x="6315" y="3108"/>
                <a:ext cx="1181" cy="3840"/>
              </a:xfrm>
              <a:prstGeom prst="rect">
                <a:avLst/>
              </a:prstGeom>
              <a:solidFill>
                <a:srgbClr val="F2F0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053C7E"/>
                  </a:solidFill>
                </a:endParaRPr>
              </a:p>
            </p:txBody>
          </p:sp>
          <p:sp>
            <p:nvSpPr>
              <p:cNvPr id="98" name="矩形 97"/>
              <p:cNvSpPr/>
              <p:nvPr/>
            </p:nvSpPr>
            <p:spPr>
              <a:xfrm>
                <a:off x="9858" y="3108"/>
                <a:ext cx="1181" cy="3840"/>
              </a:xfrm>
              <a:prstGeom prst="rect">
                <a:avLst/>
              </a:prstGeom>
              <a:solidFill>
                <a:srgbClr val="94A3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99" name="矩形 98"/>
              <p:cNvSpPr/>
              <p:nvPr/>
            </p:nvSpPr>
            <p:spPr>
              <a:xfrm>
                <a:off x="7496" y="3108"/>
                <a:ext cx="1181" cy="3840"/>
              </a:xfrm>
              <a:prstGeom prst="rect">
                <a:avLst/>
              </a:prstGeom>
              <a:solidFill>
                <a:srgbClr val="1E29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070E2A"/>
                  </a:solidFill>
                </a:endParaRPr>
              </a:p>
            </p:txBody>
          </p:sp>
          <p:sp>
            <p:nvSpPr>
              <p:cNvPr id="100" name="矩形 99"/>
              <p:cNvSpPr/>
              <p:nvPr/>
            </p:nvSpPr>
            <p:spPr>
              <a:xfrm>
                <a:off x="8678" y="3108"/>
                <a:ext cx="1181" cy="3840"/>
              </a:xfrm>
              <a:prstGeom prst="rect">
                <a:avLst/>
              </a:prstGeom>
              <a:solidFill>
                <a:srgbClr val="6B72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0193A"/>
                  </a:solidFill>
                </a:endParaRPr>
              </a:p>
            </p:txBody>
          </p:sp>
          <p:sp>
            <p:nvSpPr>
              <p:cNvPr id="101" name="矩形 100"/>
              <p:cNvSpPr/>
              <p:nvPr/>
            </p:nvSpPr>
            <p:spPr>
              <a:xfrm>
                <a:off x="6320" y="6560"/>
                <a:ext cx="1172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rgbClr val="1E293B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淡紫色背景</a:t>
                </a:r>
                <a:endParaRPr lang="zh-CN" altLang="en-US" sz="800" dirty="0">
                  <a:solidFill>
                    <a:srgbClr val="1E293B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sp>
            <p:nvSpPr>
              <p:cNvPr id="102" name="矩形 101"/>
              <p:cNvSpPr/>
              <p:nvPr/>
            </p:nvSpPr>
            <p:spPr>
              <a:xfrm>
                <a:off x="9863" y="6560"/>
                <a:ext cx="1172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描述类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文字</a:t>
                </a:r>
                <a:endParaRPr lang="zh-CN" altLang="en-US" sz="800" dirty="0">
                  <a:solidFill>
                    <a:schemeClr val="bg1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sp>
            <p:nvSpPr>
              <p:cNvPr id="87" name="矩形 86"/>
              <p:cNvSpPr/>
              <p:nvPr/>
            </p:nvSpPr>
            <p:spPr>
              <a:xfrm>
                <a:off x="8683" y="6560"/>
                <a:ext cx="1172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次级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灰</a:t>
                </a:r>
                <a:endParaRPr lang="zh-CN" altLang="en-US" sz="800" dirty="0">
                  <a:solidFill>
                    <a:schemeClr val="bg1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7501" y="6560"/>
                <a:ext cx="1172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主黑色</a:t>
                </a:r>
                <a:endParaRPr lang="zh-CN" altLang="en-US" sz="800" dirty="0">
                  <a:solidFill>
                    <a:schemeClr val="bg1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sp>
            <p:nvSpPr>
              <p:cNvPr id="105" name="矩形 104"/>
              <p:cNvSpPr/>
              <p:nvPr/>
            </p:nvSpPr>
            <p:spPr>
              <a:xfrm>
                <a:off x="5154" y="6560"/>
                <a:ext cx="1161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主题色</a:t>
                </a:r>
                <a:endParaRPr lang="zh-CN" altLang="en-US" sz="800" dirty="0">
                  <a:solidFill>
                    <a:schemeClr val="bg1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grpSp>
            <p:nvGrpSpPr>
              <p:cNvPr id="106" name="组合 105"/>
              <p:cNvGrpSpPr/>
              <p:nvPr/>
            </p:nvGrpSpPr>
            <p:grpSpPr>
              <a:xfrm>
                <a:off x="11042" y="3109"/>
                <a:ext cx="1181" cy="3840"/>
                <a:chOff x="11042" y="3109"/>
                <a:chExt cx="1181" cy="3840"/>
              </a:xfrm>
            </p:grpSpPr>
            <p:sp>
              <p:nvSpPr>
                <p:cNvPr id="107" name="矩形 106"/>
                <p:cNvSpPr/>
                <p:nvPr>
                  <p:custDataLst>
                    <p:tags r:id="rId28"/>
                  </p:custDataLst>
                </p:nvPr>
              </p:nvSpPr>
              <p:spPr>
                <a:xfrm>
                  <a:off x="11042" y="3109"/>
                  <a:ext cx="1181" cy="3840"/>
                </a:xfrm>
                <a:prstGeom prst="rect">
                  <a:avLst/>
                </a:prstGeom>
                <a:solidFill>
                  <a:srgbClr val="D5D8D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rgbClr val="112853"/>
                    </a:solidFill>
                  </a:endParaRPr>
                </a:p>
              </p:txBody>
            </p:sp>
            <p:sp>
              <p:nvSpPr>
                <p:cNvPr id="108" name="矩形 107"/>
                <p:cNvSpPr/>
                <p:nvPr>
                  <p:custDataLst>
                    <p:tags r:id="rId29"/>
                  </p:custDataLst>
                </p:nvPr>
              </p:nvSpPr>
              <p:spPr>
                <a:xfrm>
                  <a:off x="11047" y="6561"/>
                  <a:ext cx="1172" cy="286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spAutoFit/>
                </a:bodyPr>
                <a:lstStyle/>
                <a:p>
                  <a:pPr algn="ctr" defTabSz="913765">
                    <a:spcAft>
                      <a:spcPts val="1200"/>
                    </a:spcAft>
                    <a:buFont typeface="Wingdings" panose="05000000000000000000" pitchFamily="2" charset="2"/>
                    <a:buNone/>
                  </a:pPr>
                  <a:r>
                    <a:rPr lang="zh-CN" altLang="en-US" sz="800" dirty="0">
                      <a:solidFill>
                        <a:schemeClr val="bg1"/>
                      </a:solidFill>
                      <a:latin typeface="Microsoft YaHei" panose="020B0802040204020203" charset="-122"/>
                      <a:ea typeface="Microsoft YaHei" panose="020B0802040204020203" charset="-122"/>
                      <a:cs typeface="Microsoft YaHei" panose="020B0802040204020203" charset="-122"/>
                    </a:rPr>
                    <a:t>描边</a:t>
                  </a:r>
                  <a:endPara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endParaRPr>
                </a:p>
              </p:txBody>
            </p:sp>
          </p:grpSp>
        </p:grpSp>
        <p:grpSp>
          <p:nvGrpSpPr>
            <p:cNvPr id="109" name="组合 108"/>
            <p:cNvGrpSpPr/>
            <p:nvPr>
              <p:custDataLst>
                <p:tags r:id="rId30"/>
              </p:custDataLst>
            </p:nvPr>
          </p:nvGrpSpPr>
          <p:grpSpPr>
            <a:xfrm>
              <a:off x="10389" y="3882"/>
              <a:ext cx="2659" cy="2591"/>
              <a:chOff x="13101" y="3108"/>
              <a:chExt cx="3548" cy="3840"/>
            </a:xfrm>
          </p:grpSpPr>
          <p:sp>
            <p:nvSpPr>
              <p:cNvPr id="110" name="矩形 109"/>
              <p:cNvSpPr/>
              <p:nvPr>
                <p:custDataLst>
                  <p:tags r:id="rId31"/>
                </p:custDataLst>
              </p:nvPr>
            </p:nvSpPr>
            <p:spPr>
              <a:xfrm>
                <a:off x="13101" y="3108"/>
                <a:ext cx="1181" cy="384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11" name="矩形 110"/>
              <p:cNvSpPr/>
              <p:nvPr>
                <p:custDataLst>
                  <p:tags r:id="rId32"/>
                </p:custDataLst>
              </p:nvPr>
            </p:nvSpPr>
            <p:spPr>
              <a:xfrm>
                <a:off x="14282" y="3108"/>
                <a:ext cx="1181" cy="384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12" name="矩形 111"/>
              <p:cNvSpPr/>
              <p:nvPr>
                <p:custDataLst>
                  <p:tags r:id="rId33"/>
                </p:custDataLst>
              </p:nvPr>
            </p:nvSpPr>
            <p:spPr>
              <a:xfrm>
                <a:off x="15468" y="3108"/>
                <a:ext cx="1181" cy="384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</p:grpSp>
        <p:grpSp>
          <p:nvGrpSpPr>
            <p:cNvPr id="113" name="组合 112"/>
            <p:cNvGrpSpPr/>
            <p:nvPr>
              <p:custDataLst>
                <p:tags r:id="rId34"/>
              </p:custDataLst>
            </p:nvPr>
          </p:nvGrpSpPr>
          <p:grpSpPr>
            <a:xfrm>
              <a:off x="13922" y="3883"/>
              <a:ext cx="4414" cy="2591"/>
              <a:chOff x="14982" y="2768"/>
              <a:chExt cx="5082" cy="3841"/>
            </a:xfrm>
          </p:grpSpPr>
          <p:sp>
            <p:nvSpPr>
              <p:cNvPr id="114" name="矩形 113"/>
              <p:cNvSpPr/>
              <p:nvPr>
                <p:custDataLst>
                  <p:tags r:id="rId35"/>
                </p:custDataLst>
              </p:nvPr>
            </p:nvSpPr>
            <p:spPr>
              <a:xfrm>
                <a:off x="14982" y="2769"/>
                <a:ext cx="1019" cy="3840"/>
              </a:xfrm>
              <a:prstGeom prst="rect">
                <a:avLst/>
              </a:prstGeom>
              <a:solidFill>
                <a:srgbClr val="1759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15" name="矩形 114"/>
              <p:cNvSpPr/>
              <p:nvPr>
                <p:custDataLst>
                  <p:tags r:id="rId36"/>
                </p:custDataLst>
              </p:nvPr>
            </p:nvSpPr>
            <p:spPr>
              <a:xfrm>
                <a:off x="16001" y="2769"/>
                <a:ext cx="1019" cy="3840"/>
              </a:xfrm>
              <a:prstGeom prst="rect">
                <a:avLst/>
              </a:prstGeom>
              <a:solidFill>
                <a:srgbClr val="28A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16" name="矩形 115"/>
              <p:cNvSpPr/>
              <p:nvPr>
                <p:custDataLst>
                  <p:tags r:id="rId37"/>
                </p:custDataLst>
              </p:nvPr>
            </p:nvSpPr>
            <p:spPr>
              <a:xfrm>
                <a:off x="17012" y="2769"/>
                <a:ext cx="1019" cy="3840"/>
              </a:xfrm>
              <a:prstGeom prst="rect">
                <a:avLst/>
              </a:prstGeom>
              <a:solidFill>
                <a:srgbClr val="6265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17" name="矩形 116"/>
              <p:cNvSpPr/>
              <p:nvPr>
                <p:custDataLst>
                  <p:tags r:id="rId38"/>
                </p:custDataLst>
              </p:nvPr>
            </p:nvSpPr>
            <p:spPr>
              <a:xfrm>
                <a:off x="18031" y="2768"/>
                <a:ext cx="1019" cy="3840"/>
              </a:xfrm>
              <a:prstGeom prst="rect">
                <a:avLst/>
              </a:prstGeom>
              <a:solidFill>
                <a:srgbClr val="D383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18" name="矩形 117"/>
              <p:cNvSpPr/>
              <p:nvPr>
                <p:custDataLst>
                  <p:tags r:id="rId39"/>
                </p:custDataLst>
              </p:nvPr>
            </p:nvSpPr>
            <p:spPr>
              <a:xfrm>
                <a:off x="19045" y="2769"/>
                <a:ext cx="1019" cy="3840"/>
              </a:xfrm>
              <a:prstGeom prst="rect">
                <a:avLst/>
              </a:prstGeom>
              <a:solidFill>
                <a:srgbClr val="4CAF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</p:grpSp>
        <p:sp>
          <p:nvSpPr>
            <p:cNvPr id="119" name="矩形 118"/>
            <p:cNvSpPr/>
            <p:nvPr/>
          </p:nvSpPr>
          <p:spPr>
            <a:xfrm>
              <a:off x="11165" y="6825"/>
              <a:ext cx="1396" cy="2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3765">
                <a:spcAft>
                  <a:spcPts val="1200"/>
                </a:spcAft>
                <a:buFont typeface="Wingdings" panose="05000000000000000000" pitchFamily="2" charset="2"/>
                <a:buNone/>
              </a:pP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主题色</a:t>
              </a: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拓展</a:t>
              </a:r>
              <a:endParaRPr lang="zh-CN" altLang="en-US" sz="1100" dirty="0">
                <a:solidFill>
                  <a:srgbClr val="000000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  <p:sp>
          <p:nvSpPr>
            <p:cNvPr id="120" name="矩形 119"/>
            <p:cNvSpPr/>
            <p:nvPr/>
          </p:nvSpPr>
          <p:spPr>
            <a:xfrm>
              <a:off x="15976" y="6825"/>
              <a:ext cx="948" cy="2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3765">
                <a:spcAft>
                  <a:spcPts val="1200"/>
                </a:spcAft>
                <a:buFont typeface="Wingdings" panose="05000000000000000000" pitchFamily="2" charset="2"/>
                <a:buNone/>
              </a:pP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多色拓展</a:t>
              </a:r>
              <a:endParaRPr lang="zh-CN" altLang="en-US" sz="1100" dirty="0">
                <a:solidFill>
                  <a:srgbClr val="000000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  <p:sp>
          <p:nvSpPr>
            <p:cNvPr id="121" name="矩形 120"/>
            <p:cNvSpPr/>
            <p:nvPr/>
          </p:nvSpPr>
          <p:spPr>
            <a:xfrm>
              <a:off x="4706" y="6825"/>
              <a:ext cx="706" cy="2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3765">
                <a:spcAft>
                  <a:spcPts val="1200"/>
                </a:spcAft>
                <a:buFont typeface="Wingdings" panose="05000000000000000000" pitchFamily="2" charset="2"/>
                <a:buNone/>
              </a:pP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标准</a:t>
              </a: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色</a:t>
              </a:r>
              <a:endParaRPr lang="zh-CN" altLang="en-US" sz="1100" dirty="0">
                <a:solidFill>
                  <a:srgbClr val="000000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220345" y="155575"/>
            <a:ext cx="11260455" cy="609600"/>
            <a:chOff x="347" y="245"/>
            <a:chExt cx="17733" cy="960"/>
          </a:xfrm>
        </p:grpSpPr>
        <p:sp>
          <p:nvSpPr>
            <p:cNvPr id="8" name="文本框 7"/>
            <p:cNvSpPr txBox="1"/>
            <p:nvPr>
              <p:custDataLst>
                <p:tags r:id="rId1"/>
              </p:custDataLst>
            </p:nvPr>
          </p:nvSpPr>
          <p:spPr>
            <a:xfrm>
              <a:off x="347" y="245"/>
              <a:ext cx="1773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r>
                <a:rPr lang="en-US" altLang="zh-CN" sz="2000" b="1" dirty="0">
                  <a:solidFill>
                    <a:srgbClr val="6246E8"/>
                  </a:solidFill>
                  <a:latin typeface="微软雅黑" panose="020B0802040204020203" charset="-122"/>
                  <a:ea typeface="微软雅黑" panose="020B0802040204020203" charset="-122"/>
                </a:rPr>
                <a:t>AI </a:t>
              </a:r>
              <a:r>
                <a:rPr lang="zh-CN" altLang="en-US" sz="2000" b="1" dirty="0">
                  <a:solidFill>
                    <a:srgbClr val="6246E8"/>
                  </a:solidFill>
                  <a:latin typeface="微软雅黑" panose="020B0802040204020203" charset="-122"/>
                  <a:ea typeface="微软雅黑" panose="020B0802040204020203" charset="-122"/>
                </a:rPr>
                <a:t>驱动的知识中枢</a:t>
              </a:r>
              <a:r>
                <a:rPr lang="en-US" altLang="zh-CN" sz="2000" b="1" dirty="0">
                  <a:solidFill>
                    <a:srgbClr val="6246E8"/>
                  </a:solidFill>
                  <a:latin typeface="微软雅黑" panose="020B0802040204020203" charset="-122"/>
                  <a:ea typeface="微软雅黑" panose="020B0802040204020203" charset="-122"/>
                </a:rPr>
                <a:t>，</a:t>
              </a:r>
              <a:r>
                <a:rPr lang="zh-CN" altLang="en-US" sz="2000" b="1" dirty="0">
                  <a:solidFill>
                    <a:srgbClr val="6246E8"/>
                  </a:solidFill>
                  <a:latin typeface="微软雅黑" panose="020B0802040204020203" charset="-122"/>
                  <a:ea typeface="微软雅黑" panose="020B0802040204020203" charset="-122"/>
                </a:rPr>
                <a:t>让知识创造业务</a:t>
              </a:r>
              <a:r>
                <a:rPr lang="zh-CN" altLang="en-US" sz="2000" b="1" dirty="0">
                  <a:solidFill>
                    <a:srgbClr val="6246E8"/>
                  </a:solidFill>
                  <a:latin typeface="微软雅黑" panose="020B0802040204020203" charset="-122"/>
                  <a:ea typeface="微软雅黑" panose="020B0802040204020203" charset="-122"/>
                </a:rPr>
                <a:t>价值</a:t>
              </a:r>
              <a:endParaRPr lang="zh-CN" altLang="en-US" sz="2000" b="1" dirty="0">
                <a:solidFill>
                  <a:srgbClr val="6246E8"/>
                </a:solidFill>
                <a:latin typeface="微软雅黑" panose="020B0802040204020203" charset="-122"/>
                <a:ea typeface="微软雅黑" panose="020B0802040204020203" charset="-122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2"/>
              </p:custDataLst>
            </p:nvPr>
          </p:nvSpPr>
          <p:spPr>
            <a:xfrm>
              <a:off x="347" y="722"/>
              <a:ext cx="15228" cy="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连接数据</a:t>
              </a:r>
              <a:r>
                <a:rPr kumimoji="0" lang="en-US" altLang="zh-CN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 · </a:t>
              </a:r>
              <a:r>
                <a:rPr kumimoji="0" lang="zh-CN" altLang="en-US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沉淀经验</a:t>
              </a:r>
              <a:r>
                <a:rPr kumimoji="0" lang="en-US" altLang="zh-CN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 · </a:t>
              </a:r>
              <a:r>
                <a:rPr kumimoji="0" lang="zh-CN" altLang="en-US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智能应用</a:t>
              </a:r>
              <a:r>
                <a:rPr kumimoji="0" lang="en-US" altLang="zh-CN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 · </a:t>
              </a:r>
              <a:r>
                <a:rPr kumimoji="0" lang="zh-CN" altLang="en-US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持续</a:t>
              </a:r>
              <a:r>
                <a:rPr kumimoji="0" lang="zh-CN" altLang="en-US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进化</a:t>
              </a:r>
              <a:endParaRPr kumimoji="0" lang="zh-CN" altLang="en-US" sz="1400" b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flipH="1">
              <a:off x="347" y="325"/>
              <a:ext cx="57" cy="791"/>
            </a:xfrm>
            <a:prstGeom prst="rect">
              <a:avLst/>
            </a:prstGeom>
            <a:solidFill>
              <a:srgbClr val="6246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4" name="矩形 53"/>
          <p:cNvSpPr/>
          <p:nvPr/>
        </p:nvSpPr>
        <p:spPr>
          <a:xfrm>
            <a:off x="0" y="5112385"/>
            <a:ext cx="12192000" cy="1744980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5" name="圆角矩形 54"/>
          <p:cNvSpPr/>
          <p:nvPr/>
        </p:nvSpPr>
        <p:spPr>
          <a:xfrm>
            <a:off x="593090" y="829945"/>
            <a:ext cx="11004550" cy="1795780"/>
          </a:xfrm>
          <a:prstGeom prst="roundRect">
            <a:avLst>
              <a:gd name="adj" fmla="val 2624"/>
            </a:avLst>
          </a:prstGeom>
          <a:solidFill>
            <a:srgbClr val="1759FF">
              <a:alpha val="4000"/>
            </a:srgbClr>
          </a:solidFill>
          <a:ln>
            <a:solidFill>
              <a:srgbClr val="1759FF">
                <a:alpha val="34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 rot="0">
            <a:off x="2002790" y="920115"/>
            <a:ext cx="1583690" cy="1619250"/>
            <a:chOff x="5405" y="1949"/>
            <a:chExt cx="2494" cy="2550"/>
          </a:xfrm>
        </p:grpSpPr>
        <p:sp>
          <p:nvSpPr>
            <p:cNvPr id="57" name="圆角矩形 56"/>
            <p:cNvSpPr/>
            <p:nvPr/>
          </p:nvSpPr>
          <p:spPr>
            <a:xfrm>
              <a:off x="5405" y="1949"/>
              <a:ext cx="2494" cy="2551"/>
            </a:xfrm>
            <a:prstGeom prst="roundRect">
              <a:avLst>
                <a:gd name="adj" fmla="val 3969"/>
              </a:avLst>
            </a:prstGeom>
            <a:solidFill>
              <a:schemeClr val="bg1"/>
            </a:solidFill>
            <a:ln>
              <a:solidFill>
                <a:srgbClr val="28A7A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518" y="2013"/>
              <a:ext cx="2268" cy="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u="none" strike="noStrike" kern="1200" cap="none" spc="0" normalizeH="0" baseline="0" noProof="0" dirty="0">
                  <a:ln>
                    <a:noFill/>
                  </a:ln>
                  <a:solidFill>
                    <a:srgbClr val="28A7A1"/>
                  </a:solidFill>
                  <a:effectLst/>
                  <a:uLnTx/>
                  <a:uFillTx/>
                  <a:latin typeface="+mn-ea"/>
                  <a:cs typeface="+mn-cs"/>
                </a:rPr>
                <a:t>智能问答</a:t>
              </a:r>
              <a:r>
                <a:rPr kumimoji="0" lang="en-US" altLang="zh-CN" sz="1000" b="0" u="none" strike="noStrike" kern="1200" cap="none" spc="0" normalizeH="0" baseline="0" noProof="0" dirty="0">
                  <a:ln>
                    <a:noFill/>
                  </a:ln>
                  <a:solidFill>
                    <a:srgbClr val="28A7A1"/>
                  </a:solidFill>
                  <a:effectLst/>
                  <a:uLnTx/>
                  <a:uFillTx/>
                  <a:latin typeface="+mn-ea"/>
                  <a:cs typeface="+mn-cs"/>
                </a:rPr>
                <a:t>（</a:t>
              </a:r>
              <a:r>
                <a:rPr kumimoji="0" lang="zh-CN" altLang="en-US" sz="1000" b="0" u="none" strike="noStrike" kern="1200" cap="none" spc="0" normalizeH="0" baseline="0" noProof="0" dirty="0">
                  <a:ln>
                    <a:noFill/>
                  </a:ln>
                  <a:solidFill>
                    <a:srgbClr val="28A7A1"/>
                  </a:solidFill>
                  <a:effectLst/>
                  <a:uLnTx/>
                  <a:uFillTx/>
                  <a:latin typeface="+mn-ea"/>
                  <a:cs typeface="+mn-cs"/>
                </a:rPr>
                <a:t>云小慧</a:t>
              </a:r>
              <a:r>
                <a:rPr kumimoji="0" lang="en-US" altLang="zh-CN" sz="1000" b="0" u="none" strike="noStrike" kern="1200" cap="none" spc="0" normalizeH="0" baseline="0" noProof="0" dirty="0">
                  <a:ln>
                    <a:noFill/>
                  </a:ln>
                  <a:solidFill>
                    <a:srgbClr val="28A7A1"/>
                  </a:solidFill>
                  <a:effectLst/>
                  <a:uLnTx/>
                  <a:uFillTx/>
                  <a:latin typeface="+mn-ea"/>
                  <a:cs typeface="+mn-cs"/>
                </a:rPr>
                <a:t>）</a:t>
              </a:r>
              <a:endParaRPr kumimoji="0" lang="en-US" altLang="zh-CN" sz="1000" b="0" u="none" strike="noStrike" kern="1200" cap="none" spc="0" normalizeH="0" baseline="0" noProof="0" dirty="0">
                <a:ln>
                  <a:noFill/>
                </a:ln>
                <a:solidFill>
                  <a:srgbClr val="28A7A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5470" y="2853"/>
              <a:ext cx="2364" cy="1016"/>
              <a:chOff x="5405" y="2853"/>
              <a:chExt cx="2364" cy="1016"/>
            </a:xfrm>
          </p:grpSpPr>
          <p:sp>
            <p:nvSpPr>
              <p:cNvPr id="80" name="文本框 79"/>
              <p:cNvSpPr txBox="1"/>
              <p:nvPr userDrawn="1"/>
            </p:nvSpPr>
            <p:spPr>
              <a:xfrm>
                <a:off x="5405" y="2853"/>
                <a:ext cx="1814" cy="101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marL="171450" indent="-171450" algn="l">
                  <a:lnSpc>
                    <a:spcPct val="150000"/>
                  </a:lnSpc>
                  <a:buFont typeface="Arial" panose="020B0604020202090204" pitchFamily="34" charset="0"/>
                  <a:buChar char="•"/>
                </a:pP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精准检索</a:t>
                </a: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知识</a:t>
                </a:r>
                <a:endPara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endParaRPr>
              </a:p>
              <a:p>
                <a:pPr marL="171450" indent="-171450" algn="l">
                  <a:lnSpc>
                    <a:spcPct val="150000"/>
                  </a:lnSpc>
                  <a:buFont typeface="Arial" panose="020B0604020202090204" pitchFamily="34" charset="0"/>
                  <a:buChar char="•"/>
                </a:pP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生成解决</a:t>
                </a: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方案</a:t>
                </a:r>
                <a:endPara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endParaRPr>
              </a:p>
              <a:p>
                <a:pPr marL="171450" indent="-171450" algn="l">
                  <a:lnSpc>
                    <a:spcPct val="150000"/>
                  </a:lnSpc>
                  <a:buFont typeface="Arial" panose="020B0604020202090204" pitchFamily="34" charset="0"/>
                  <a:buChar char="•"/>
                </a:pP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引用知识</a:t>
                </a: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来源</a:t>
                </a:r>
                <a:endPara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endParaRPr>
              </a:p>
            </p:txBody>
          </p:sp>
          <p:pic>
            <p:nvPicPr>
              <p:cNvPr id="82" name="图片 81" descr="/Users/liuzhuzi/Downloads/云小慧站立.png云小慧站立"/>
              <p:cNvPicPr>
                <a:picLocks noChangeAspect="1"/>
              </p:cNvPicPr>
              <p:nvPr/>
            </p:nvPicPr>
            <p:blipFill>
              <a:blip r:embed="rId3"/>
              <a:srcRect l="63" t="-63" r="63" b="63"/>
              <a:stretch>
                <a:fillRect/>
              </a:stretch>
            </p:blipFill>
            <p:spPr>
              <a:xfrm>
                <a:off x="7259" y="2966"/>
                <a:ext cx="510" cy="791"/>
              </a:xfrm>
              <a:prstGeom prst="rect">
                <a:avLst/>
              </a:prstGeom>
            </p:spPr>
          </p:pic>
        </p:grpSp>
        <p:sp>
          <p:nvSpPr>
            <p:cNvPr id="83" name="圆角矩形 82"/>
            <p:cNvSpPr/>
            <p:nvPr/>
          </p:nvSpPr>
          <p:spPr>
            <a:xfrm>
              <a:off x="5518" y="3982"/>
              <a:ext cx="2268" cy="340"/>
            </a:xfrm>
            <a:prstGeom prst="roundRect">
              <a:avLst/>
            </a:prstGeom>
            <a:solidFill>
              <a:srgbClr val="28A7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800"/>
                <a:t>7*24</a:t>
              </a:r>
              <a:r>
                <a:rPr lang="zh-CN" altLang="en-US" sz="800"/>
                <a:t>小时</a:t>
              </a:r>
              <a:r>
                <a:rPr lang="en-US" altLang="zh-CN" sz="800"/>
                <a:t> </a:t>
              </a:r>
              <a:r>
                <a:rPr lang="zh-CN" altLang="en-US" sz="800"/>
                <a:t>即问即</a:t>
              </a:r>
              <a:r>
                <a:rPr lang="zh-CN" altLang="en-US" sz="800"/>
                <a:t>答</a:t>
              </a:r>
              <a:endParaRPr lang="zh-CN" altLang="en-US" sz="800"/>
            </a:p>
          </p:txBody>
        </p:sp>
        <p:sp>
          <p:nvSpPr>
            <p:cNvPr id="84" name="圆角矩形标注 83"/>
            <p:cNvSpPr/>
            <p:nvPr/>
          </p:nvSpPr>
          <p:spPr>
            <a:xfrm>
              <a:off x="5631" y="2427"/>
              <a:ext cx="2042" cy="397"/>
            </a:xfrm>
            <a:prstGeom prst="wedgeRoundRectCallout">
              <a:avLst>
                <a:gd name="adj1" fmla="val -34867"/>
                <a:gd name="adj2" fmla="val 76651"/>
                <a:gd name="adj3" fmla="val 16667"/>
              </a:avLst>
            </a:prstGeom>
            <a:solidFill>
              <a:srgbClr val="28A7A1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800">
                  <a:solidFill>
                    <a:srgbClr val="28A7A1"/>
                  </a:solidFill>
                </a:rPr>
                <a:t>VPN</a:t>
              </a:r>
              <a:r>
                <a:rPr lang="zh-CN" altLang="en-US" sz="800">
                  <a:solidFill>
                    <a:srgbClr val="28A7A1"/>
                  </a:solidFill>
                </a:rPr>
                <a:t>连不上怎么办</a:t>
              </a:r>
              <a:r>
                <a:rPr lang="en-US" altLang="zh-CN" sz="800">
                  <a:solidFill>
                    <a:srgbClr val="28A7A1"/>
                  </a:solidFill>
                </a:rPr>
                <a:t>？</a:t>
              </a:r>
              <a:endParaRPr lang="en-US" altLang="zh-CN" sz="800">
                <a:solidFill>
                  <a:srgbClr val="28A7A1"/>
                </a:solidFill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 rot="0">
            <a:off x="3957320" y="920115"/>
            <a:ext cx="1583690" cy="1619885"/>
            <a:chOff x="5405" y="1949"/>
            <a:chExt cx="2494" cy="2551"/>
          </a:xfrm>
        </p:grpSpPr>
        <p:sp>
          <p:nvSpPr>
            <p:cNvPr id="87" name="圆角矩形 86"/>
            <p:cNvSpPr/>
            <p:nvPr/>
          </p:nvSpPr>
          <p:spPr>
            <a:xfrm>
              <a:off x="5405" y="1949"/>
              <a:ext cx="2494" cy="2551"/>
            </a:xfrm>
            <a:prstGeom prst="roundRect">
              <a:avLst>
                <a:gd name="adj" fmla="val 3207"/>
              </a:avLst>
            </a:prstGeom>
            <a:solidFill>
              <a:schemeClr val="bg1"/>
            </a:solidFill>
            <a:ln>
              <a:solidFill>
                <a:srgbClr val="6246E8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5518" y="2013"/>
              <a:ext cx="2268" cy="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u="none" strike="noStrike" kern="1200" cap="none" spc="0" normalizeH="0" baseline="0" noProof="0" dirty="0">
                  <a:ln>
                    <a:noFill/>
                  </a:ln>
                  <a:solidFill>
                    <a:srgbClr val="6246E8"/>
                  </a:solidFill>
                  <a:effectLst/>
                  <a:uLnTx/>
                  <a:uFillTx/>
                  <a:latin typeface="+mn-ea"/>
                  <a:cs typeface="+mn-cs"/>
                </a:rPr>
                <a:t>智能</a:t>
              </a:r>
              <a:r>
                <a:rPr kumimoji="0" lang="zh-CN" altLang="en-US" sz="1000" b="0" u="none" strike="noStrike" kern="1200" cap="none" spc="0" normalizeH="0" baseline="0" noProof="0" dirty="0">
                  <a:ln>
                    <a:noFill/>
                  </a:ln>
                  <a:solidFill>
                    <a:srgbClr val="6246E8"/>
                  </a:solidFill>
                  <a:effectLst/>
                  <a:uLnTx/>
                  <a:uFillTx/>
                  <a:latin typeface="+mn-ea"/>
                  <a:cs typeface="+mn-cs"/>
                </a:rPr>
                <a:t>提单</a:t>
              </a:r>
              <a:endParaRPr kumimoji="0" lang="zh-CN" altLang="en-US" sz="1000" b="0" u="none" strike="noStrike" kern="1200" cap="none" spc="0" normalizeH="0" baseline="0" noProof="0" dirty="0">
                <a:ln>
                  <a:noFill/>
                </a:ln>
                <a:solidFill>
                  <a:srgbClr val="6246E8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5470" y="2853"/>
              <a:ext cx="2364" cy="1016"/>
              <a:chOff x="5405" y="2853"/>
              <a:chExt cx="2364" cy="1016"/>
            </a:xfrm>
          </p:grpSpPr>
          <p:sp>
            <p:nvSpPr>
              <p:cNvPr id="90" name="文本框 89"/>
              <p:cNvSpPr txBox="1"/>
              <p:nvPr userDrawn="1"/>
            </p:nvSpPr>
            <p:spPr>
              <a:xfrm>
                <a:off x="5405" y="2853"/>
                <a:ext cx="1814" cy="101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marL="171450" indent="-171450" algn="l">
                  <a:lnSpc>
                    <a:spcPct val="150000"/>
                  </a:lnSpc>
                  <a:buFont typeface="Arial" panose="020B0604020202090204" pitchFamily="34" charset="0"/>
                  <a:buChar char="•"/>
                </a:pP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问题识别与</a:t>
                </a: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分类</a:t>
                </a:r>
                <a:endPara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endParaRPr>
              </a:p>
              <a:p>
                <a:pPr marL="171450" indent="-171450" algn="l">
                  <a:lnSpc>
                    <a:spcPct val="150000"/>
                  </a:lnSpc>
                  <a:buFont typeface="Arial" panose="020B0604020202090204" pitchFamily="34" charset="0"/>
                  <a:buChar char="•"/>
                </a:pP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推荐解决</a:t>
                </a: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方案</a:t>
                </a:r>
                <a:endPara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endParaRPr>
              </a:p>
              <a:p>
                <a:pPr marL="171450" indent="-171450" algn="l">
                  <a:lnSpc>
                    <a:spcPct val="150000"/>
                  </a:lnSpc>
                  <a:buFont typeface="Arial" panose="020B0604020202090204" pitchFamily="34" charset="0"/>
                  <a:buChar char="•"/>
                </a:pP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自动填单建</a:t>
                </a: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单</a:t>
                </a:r>
                <a:endPara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endParaRPr>
              </a:p>
            </p:txBody>
          </p:sp>
          <p:pic>
            <p:nvPicPr>
              <p:cNvPr id="91" name="图片 90" descr="/Users/liuzhuzi/Downloads/云小慧站立.png云小慧站立"/>
              <p:cNvPicPr>
                <a:picLocks noChangeAspect="1"/>
              </p:cNvPicPr>
              <p:nvPr/>
            </p:nvPicPr>
            <p:blipFill>
              <a:blip r:embed="rId3"/>
              <a:srcRect l="63" t="-63" r="63" b="63"/>
              <a:stretch>
                <a:fillRect/>
              </a:stretch>
            </p:blipFill>
            <p:spPr>
              <a:xfrm>
                <a:off x="7259" y="2966"/>
                <a:ext cx="510" cy="791"/>
              </a:xfrm>
              <a:prstGeom prst="rect">
                <a:avLst/>
              </a:prstGeom>
            </p:spPr>
          </p:pic>
        </p:grpSp>
        <p:sp>
          <p:nvSpPr>
            <p:cNvPr id="92" name="圆角矩形 91"/>
            <p:cNvSpPr/>
            <p:nvPr/>
          </p:nvSpPr>
          <p:spPr>
            <a:xfrm>
              <a:off x="5518" y="3982"/>
              <a:ext cx="2268" cy="340"/>
            </a:xfrm>
            <a:prstGeom prst="roundRect">
              <a:avLst/>
            </a:prstGeom>
            <a:solidFill>
              <a:srgbClr val="6246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800"/>
                <a:t>快速提单</a:t>
              </a:r>
              <a:r>
                <a:rPr lang="en-US" altLang="zh-CN" sz="800"/>
                <a:t> </a:t>
              </a:r>
              <a:r>
                <a:rPr lang="zh-CN" altLang="en-US" sz="800"/>
                <a:t>减少信息</a:t>
              </a:r>
              <a:r>
                <a:rPr lang="zh-CN" altLang="en-US" sz="800"/>
                <a:t>遗漏</a:t>
              </a:r>
              <a:endParaRPr lang="zh-CN" altLang="en-US" sz="800"/>
            </a:p>
          </p:txBody>
        </p:sp>
        <p:sp>
          <p:nvSpPr>
            <p:cNvPr id="93" name="圆角矩形标注 92"/>
            <p:cNvSpPr/>
            <p:nvPr/>
          </p:nvSpPr>
          <p:spPr>
            <a:xfrm>
              <a:off x="5631" y="2427"/>
              <a:ext cx="2042" cy="397"/>
            </a:xfrm>
            <a:prstGeom prst="wedgeRoundRectCallout">
              <a:avLst>
                <a:gd name="adj1" fmla="val -34867"/>
                <a:gd name="adj2" fmla="val 76651"/>
                <a:gd name="adj3" fmla="val 16667"/>
              </a:avLst>
            </a:prstGeom>
            <a:solidFill>
              <a:srgbClr val="F2F0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800">
                  <a:solidFill>
                    <a:srgbClr val="6246E8"/>
                  </a:solidFill>
                </a:rPr>
                <a:t>我的邮箱发不了</a:t>
              </a:r>
              <a:r>
                <a:rPr lang="en-US" altLang="zh-CN" sz="800">
                  <a:solidFill>
                    <a:srgbClr val="6246E8"/>
                  </a:solidFill>
                </a:rPr>
                <a:t>，</a:t>
              </a:r>
              <a:r>
                <a:rPr lang="zh-CN" altLang="en-US" sz="800">
                  <a:solidFill>
                    <a:srgbClr val="6246E8"/>
                  </a:solidFill>
                </a:rPr>
                <a:t>报错</a:t>
              </a:r>
              <a:r>
                <a:rPr lang="en-US" altLang="zh-CN" sz="800">
                  <a:solidFill>
                    <a:srgbClr val="6246E8"/>
                  </a:solidFill>
                </a:rPr>
                <a:t>500</a:t>
              </a:r>
              <a:endParaRPr lang="en-US" altLang="zh-CN" sz="800">
                <a:solidFill>
                  <a:srgbClr val="6246E8"/>
                </a:solidFill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 rot="0">
            <a:off x="5911850" y="920115"/>
            <a:ext cx="1583690" cy="1619250"/>
            <a:chOff x="9825" y="1465"/>
            <a:chExt cx="2494" cy="2550"/>
          </a:xfrm>
        </p:grpSpPr>
        <p:sp>
          <p:nvSpPr>
            <p:cNvPr id="95" name="圆角矩形 94"/>
            <p:cNvSpPr/>
            <p:nvPr/>
          </p:nvSpPr>
          <p:spPr>
            <a:xfrm>
              <a:off x="9825" y="1465"/>
              <a:ext cx="2494" cy="2551"/>
            </a:xfrm>
            <a:prstGeom prst="roundRect">
              <a:avLst>
                <a:gd name="adj" fmla="val 4170"/>
              </a:avLst>
            </a:prstGeom>
            <a:solidFill>
              <a:schemeClr val="bg1"/>
            </a:solidFill>
            <a:ln>
              <a:solidFill>
                <a:srgbClr val="1759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9938" y="1529"/>
              <a:ext cx="2268" cy="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u="none" strike="noStrike" kern="1200" cap="none" spc="0" normalizeH="0" baseline="0" noProof="0" dirty="0">
                  <a:ln>
                    <a:noFill/>
                  </a:ln>
                  <a:solidFill>
                    <a:srgbClr val="1759FF"/>
                  </a:solidFill>
                  <a:effectLst/>
                  <a:uLnTx/>
                  <a:uFillTx/>
                  <a:latin typeface="+mn-ea"/>
                  <a:cs typeface="+mn-cs"/>
                </a:rPr>
                <a:t>工单处理辅助</a:t>
              </a:r>
              <a:endParaRPr kumimoji="0" lang="zh-CN" altLang="en-US" sz="1000" b="0" u="none" strike="noStrike" kern="1200" cap="none" spc="0" normalizeH="0" baseline="0" noProof="0" dirty="0">
                <a:ln>
                  <a:noFill/>
                </a:ln>
                <a:solidFill>
                  <a:srgbClr val="1759FF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98" name="文本框 97"/>
            <p:cNvSpPr txBox="1"/>
            <p:nvPr userDrawn="1"/>
          </p:nvSpPr>
          <p:spPr>
            <a:xfrm>
              <a:off x="9890" y="2008"/>
              <a:ext cx="1814" cy="1377"/>
            </a:xfrm>
            <a:prstGeom prst="rect">
              <a:avLst/>
            </a:prstGeom>
          </p:spPr>
          <p:txBody>
            <a:bodyPr wrap="square" rtlCol="0">
              <a:noAutofit/>
            </a:bodyPr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解决方案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推荐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处理步骤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生成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关联知识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推荐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工单总结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生成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</p:txBody>
        </p:sp>
        <p:sp>
          <p:nvSpPr>
            <p:cNvPr id="99" name="圆角矩形 98"/>
            <p:cNvSpPr/>
            <p:nvPr/>
          </p:nvSpPr>
          <p:spPr>
            <a:xfrm>
              <a:off x="9938" y="3498"/>
              <a:ext cx="2268" cy="340"/>
            </a:xfrm>
            <a:prstGeom prst="roundRect">
              <a:avLst/>
            </a:prstGeom>
            <a:solidFill>
              <a:srgbClr val="175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800"/>
                <a:t>提升处理效率与</a:t>
              </a:r>
              <a:r>
                <a:rPr lang="zh-CN" altLang="en-US" sz="800"/>
                <a:t>专业性</a:t>
              </a:r>
              <a:endParaRPr lang="zh-CN" altLang="en-US" sz="800"/>
            </a:p>
          </p:txBody>
        </p:sp>
        <p:pic>
          <p:nvPicPr>
            <p:cNvPr id="100" name="图片 9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89" y="2482"/>
              <a:ext cx="717" cy="731"/>
            </a:xfrm>
            <a:prstGeom prst="rect">
              <a:avLst/>
            </a:prstGeom>
          </p:spPr>
        </p:pic>
      </p:grpSp>
      <p:grpSp>
        <p:nvGrpSpPr>
          <p:cNvPr id="101" name="组合 100"/>
          <p:cNvGrpSpPr/>
          <p:nvPr/>
        </p:nvGrpSpPr>
        <p:grpSpPr>
          <a:xfrm rot="0">
            <a:off x="7866380" y="920115"/>
            <a:ext cx="1583690" cy="1619885"/>
            <a:chOff x="13330" y="1465"/>
            <a:chExt cx="2494" cy="2551"/>
          </a:xfrm>
        </p:grpSpPr>
        <p:sp>
          <p:nvSpPr>
            <p:cNvPr id="102" name="圆角矩形 101"/>
            <p:cNvSpPr/>
            <p:nvPr/>
          </p:nvSpPr>
          <p:spPr>
            <a:xfrm>
              <a:off x="13330" y="1465"/>
              <a:ext cx="2494" cy="2551"/>
            </a:xfrm>
            <a:prstGeom prst="roundRect">
              <a:avLst>
                <a:gd name="adj" fmla="val 3568"/>
              </a:avLst>
            </a:prstGeom>
            <a:solidFill>
              <a:schemeClr val="bg1"/>
            </a:solidFill>
            <a:ln>
              <a:solidFill>
                <a:srgbClr val="D383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13443" y="1529"/>
              <a:ext cx="2268" cy="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u="none" strike="noStrike" kern="1200" cap="none" spc="0" normalizeH="0" baseline="0" noProof="0" dirty="0">
                  <a:ln>
                    <a:noFill/>
                  </a:ln>
                  <a:solidFill>
                    <a:srgbClr val="D383FF"/>
                  </a:solidFill>
                  <a:effectLst/>
                  <a:uLnTx/>
                  <a:uFillTx/>
                  <a:latin typeface="+mn-ea"/>
                  <a:cs typeface="+mn-cs"/>
                </a:rPr>
                <a:t>AI</a:t>
              </a:r>
              <a:r>
                <a:rPr kumimoji="0" lang="zh-CN" altLang="en-US" sz="1000" b="0" u="none" strike="noStrike" kern="1200" cap="none" spc="0" normalizeH="0" baseline="0" noProof="0" dirty="0">
                  <a:ln>
                    <a:noFill/>
                  </a:ln>
                  <a:solidFill>
                    <a:srgbClr val="D383FF"/>
                  </a:solidFill>
                  <a:effectLst/>
                  <a:uLnTx/>
                  <a:uFillTx/>
                  <a:latin typeface="+mn-ea"/>
                  <a:cs typeface="+mn-cs"/>
                </a:rPr>
                <a:t>质检</a:t>
              </a:r>
              <a:endParaRPr kumimoji="0" lang="zh-CN" altLang="en-US" sz="1000" b="0" u="none" strike="noStrike" kern="1200" cap="none" spc="0" normalizeH="0" baseline="0" noProof="0" dirty="0">
                <a:ln>
                  <a:noFill/>
                </a:ln>
                <a:solidFill>
                  <a:srgbClr val="D383FF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108" name="文本框 107"/>
            <p:cNvSpPr txBox="1"/>
            <p:nvPr userDrawn="1"/>
          </p:nvSpPr>
          <p:spPr>
            <a:xfrm>
              <a:off x="13395" y="2008"/>
              <a:ext cx="1814" cy="1377"/>
            </a:xfrm>
            <a:prstGeom prst="rect">
              <a:avLst/>
            </a:prstGeom>
          </p:spPr>
          <p:txBody>
            <a:bodyPr wrap="square" rtlCol="0">
              <a:noAutofit/>
            </a:bodyPr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回复质量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检查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知识引用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检查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合规与规范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检查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改进建议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生成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</p:txBody>
        </p:sp>
        <p:sp>
          <p:nvSpPr>
            <p:cNvPr id="109" name="圆角矩形 108"/>
            <p:cNvSpPr/>
            <p:nvPr/>
          </p:nvSpPr>
          <p:spPr>
            <a:xfrm>
              <a:off x="13443" y="3498"/>
              <a:ext cx="2268" cy="340"/>
            </a:xfrm>
            <a:prstGeom prst="roundRect">
              <a:avLst/>
            </a:prstGeom>
            <a:solidFill>
              <a:srgbClr val="D38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800">
                  <a:sym typeface="+mn-ea"/>
                </a:rPr>
                <a:t>保障服务质量一致性</a:t>
              </a:r>
              <a:endParaRPr lang="zh-CN" altLang="en-US" sz="800"/>
            </a:p>
          </p:txBody>
        </p:sp>
        <p:pic>
          <p:nvPicPr>
            <p:cNvPr id="111" name="图片 110" descr="/Users/liuzhuzi/Downloads/云小慧站立.png云小慧站立"/>
            <p:cNvPicPr>
              <a:picLocks noChangeAspect="1"/>
            </p:cNvPicPr>
            <p:nvPr/>
          </p:nvPicPr>
          <p:blipFill>
            <a:blip r:embed="rId3"/>
            <a:srcRect l="63" t="-63" r="63" b="63"/>
            <a:stretch>
              <a:fillRect/>
            </a:stretch>
          </p:blipFill>
          <p:spPr>
            <a:xfrm>
              <a:off x="15161" y="2466"/>
              <a:ext cx="510" cy="791"/>
            </a:xfrm>
            <a:prstGeom prst="rect">
              <a:avLst/>
            </a:prstGeom>
          </p:spPr>
        </p:pic>
      </p:grpSp>
      <p:grpSp>
        <p:nvGrpSpPr>
          <p:cNvPr id="115" name="组合 114"/>
          <p:cNvGrpSpPr/>
          <p:nvPr/>
        </p:nvGrpSpPr>
        <p:grpSpPr>
          <a:xfrm rot="0">
            <a:off x="9820910" y="920115"/>
            <a:ext cx="1583690" cy="1619250"/>
            <a:chOff x="16547" y="1401"/>
            <a:chExt cx="2494" cy="2550"/>
          </a:xfrm>
        </p:grpSpPr>
        <p:sp>
          <p:nvSpPr>
            <p:cNvPr id="119" name="圆角矩形 118"/>
            <p:cNvSpPr/>
            <p:nvPr/>
          </p:nvSpPr>
          <p:spPr>
            <a:xfrm>
              <a:off x="16547" y="1401"/>
              <a:ext cx="2494" cy="2551"/>
            </a:xfrm>
            <a:prstGeom prst="roundRect">
              <a:avLst>
                <a:gd name="adj" fmla="val 4009"/>
              </a:avLst>
            </a:prstGeom>
            <a:solidFill>
              <a:schemeClr val="bg1"/>
            </a:solidFill>
            <a:ln>
              <a:solidFill>
                <a:srgbClr val="6265FB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16660" y="1465"/>
              <a:ext cx="2268" cy="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u="none" strike="noStrike" kern="1200" cap="none" spc="0" normalizeH="0" baseline="0" noProof="0" dirty="0">
                  <a:ln>
                    <a:noFill/>
                  </a:ln>
                  <a:solidFill>
                    <a:srgbClr val="6265FB"/>
                  </a:solidFill>
                  <a:effectLst/>
                  <a:uLnTx/>
                  <a:uFillTx/>
                  <a:latin typeface="+mn-ea"/>
                  <a:cs typeface="+mn-cs"/>
                </a:rPr>
                <a:t>变更风险分析</a:t>
              </a:r>
              <a:endParaRPr kumimoji="0" lang="zh-CN" altLang="en-US" sz="1000" b="0" u="none" strike="noStrike" kern="1200" cap="none" spc="0" normalizeH="0" baseline="0" noProof="0" dirty="0">
                <a:ln>
                  <a:noFill/>
                </a:ln>
                <a:solidFill>
                  <a:srgbClr val="6265FB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127" name="文本框 126"/>
            <p:cNvSpPr txBox="1"/>
            <p:nvPr userDrawn="1"/>
          </p:nvSpPr>
          <p:spPr>
            <a:xfrm>
              <a:off x="16612" y="1944"/>
              <a:ext cx="1814" cy="1377"/>
            </a:xfrm>
            <a:prstGeom prst="rect">
              <a:avLst/>
            </a:prstGeom>
          </p:spPr>
          <p:txBody>
            <a:bodyPr wrap="square" rtlCol="0">
              <a:noAutofit/>
            </a:bodyPr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影响范围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分析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风险评估与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分级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依赖关系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识别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建议与预案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生成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</p:txBody>
        </p:sp>
        <p:sp>
          <p:nvSpPr>
            <p:cNvPr id="137" name="圆角矩形 136"/>
            <p:cNvSpPr/>
            <p:nvPr/>
          </p:nvSpPr>
          <p:spPr>
            <a:xfrm>
              <a:off x="16660" y="3434"/>
              <a:ext cx="2268" cy="340"/>
            </a:xfrm>
            <a:prstGeom prst="roundRect">
              <a:avLst/>
            </a:prstGeom>
            <a:solidFill>
              <a:srgbClr val="6265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800"/>
                <a:t>降低变更</a:t>
              </a:r>
              <a:r>
                <a:rPr lang="zh-CN" altLang="en-US" sz="800"/>
                <a:t>风险</a:t>
              </a:r>
              <a:endParaRPr lang="zh-CN" altLang="en-US" sz="800"/>
            </a:p>
          </p:txBody>
        </p:sp>
        <p:pic>
          <p:nvPicPr>
            <p:cNvPr id="167" name="图片 16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185" y="2442"/>
              <a:ext cx="794" cy="762"/>
            </a:xfrm>
            <a:prstGeom prst="rect">
              <a:avLst/>
            </a:prstGeom>
          </p:spPr>
        </p:pic>
      </p:grpSp>
      <p:grpSp>
        <p:nvGrpSpPr>
          <p:cNvPr id="168" name="组合 167"/>
          <p:cNvGrpSpPr/>
          <p:nvPr/>
        </p:nvGrpSpPr>
        <p:grpSpPr>
          <a:xfrm rot="0">
            <a:off x="716915" y="1332230"/>
            <a:ext cx="1196340" cy="795020"/>
            <a:chOff x="404" y="1932"/>
            <a:chExt cx="1884" cy="1252"/>
          </a:xfrm>
        </p:grpSpPr>
        <p:grpSp>
          <p:nvGrpSpPr>
            <p:cNvPr id="170" name="组合 169"/>
            <p:cNvGrpSpPr/>
            <p:nvPr/>
          </p:nvGrpSpPr>
          <p:grpSpPr>
            <a:xfrm>
              <a:off x="404" y="1932"/>
              <a:ext cx="1885" cy="566"/>
              <a:chOff x="404" y="1932"/>
              <a:chExt cx="1885" cy="566"/>
            </a:xfrm>
          </p:grpSpPr>
          <p:pic>
            <p:nvPicPr>
              <p:cNvPr id="182" name="图片 181" descr="人员 (1)"/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04" y="1932"/>
                <a:ext cx="567" cy="567"/>
              </a:xfrm>
              <a:prstGeom prst="rect">
                <a:avLst/>
              </a:prstGeom>
            </p:spPr>
          </p:pic>
          <p:sp>
            <p:nvSpPr>
              <p:cNvPr id="186" name="文本框 185"/>
              <p:cNvSpPr txBox="1"/>
              <p:nvPr/>
            </p:nvSpPr>
            <p:spPr>
              <a:xfrm>
                <a:off x="1043" y="2022"/>
                <a:ext cx="1247" cy="3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u="none" strike="noStrike" kern="1200" cap="none" spc="0" normalizeH="0" baseline="0" noProof="0" dirty="0">
                    <a:ln>
                      <a:noFill/>
                    </a:ln>
                    <a:solidFill>
                      <a:srgbClr val="1759FF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连接数据</a:t>
                </a:r>
                <a:endParaRPr kumimoji="0" lang="zh-CN" altLang="en-US" sz="1000" b="0" u="none" strike="noStrike" kern="1200" cap="none" spc="0" normalizeH="0" baseline="0" noProof="0" dirty="0">
                  <a:ln>
                    <a:noFill/>
                  </a:ln>
                  <a:solidFill>
                    <a:srgbClr val="1759FF"/>
                  </a:solidFill>
                  <a:effectLst/>
                  <a:uLnTx/>
                  <a:uFillTx/>
                  <a:latin typeface="+mn-ea"/>
                  <a:cs typeface="+mn-cs"/>
                </a:endParaRPr>
              </a:p>
            </p:txBody>
          </p:sp>
        </p:grpSp>
        <p:sp>
          <p:nvSpPr>
            <p:cNvPr id="192" name="文本框 191"/>
            <p:cNvSpPr txBox="1"/>
            <p:nvPr userDrawn="1"/>
          </p:nvSpPr>
          <p:spPr>
            <a:xfrm>
              <a:off x="404" y="2460"/>
              <a:ext cx="1814" cy="725"/>
            </a:xfrm>
            <a:prstGeom prst="rect">
              <a:avLst/>
            </a:prstGeom>
          </p:spPr>
          <p:txBody>
            <a:bodyPr wrap="square" rtlCol="0">
              <a:spAutoFit/>
            </a:bodyPr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覆盖</a:t>
              </a:r>
              <a:r>
                <a:rPr lang="en-US" altLang="zh-CN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ITSM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全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流程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赋能每一个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角色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</p:txBody>
        </p:sp>
      </p:grpSp>
      <p:grpSp>
        <p:nvGrpSpPr>
          <p:cNvPr id="193" name="组合 192"/>
          <p:cNvGrpSpPr/>
          <p:nvPr/>
        </p:nvGrpSpPr>
        <p:grpSpPr>
          <a:xfrm rot="0">
            <a:off x="593090" y="2729230"/>
            <a:ext cx="1475740" cy="2915920"/>
            <a:chOff x="1077" y="4728"/>
            <a:chExt cx="2324" cy="4592"/>
          </a:xfrm>
        </p:grpSpPr>
        <p:sp>
          <p:nvSpPr>
            <p:cNvPr id="211" name="圆角矩形 210"/>
            <p:cNvSpPr/>
            <p:nvPr/>
          </p:nvSpPr>
          <p:spPr>
            <a:xfrm>
              <a:off x="1077" y="4728"/>
              <a:ext cx="2324" cy="4592"/>
            </a:xfrm>
            <a:prstGeom prst="roundRect">
              <a:avLst>
                <a:gd name="adj" fmla="val 3485"/>
              </a:avLst>
            </a:prstGeom>
            <a:solidFill>
              <a:srgbClr val="1759FF">
                <a:alpha val="4000"/>
              </a:srgbClr>
            </a:solidFill>
            <a:ln>
              <a:solidFill>
                <a:srgbClr val="1759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221" name="组合 220"/>
            <p:cNvGrpSpPr/>
            <p:nvPr/>
          </p:nvGrpSpPr>
          <p:grpSpPr>
            <a:xfrm rot="0">
              <a:off x="1175" y="5148"/>
              <a:ext cx="2128" cy="616"/>
              <a:chOff x="13080" y="5511"/>
              <a:chExt cx="2128" cy="616"/>
            </a:xfrm>
          </p:grpSpPr>
          <p:sp>
            <p:nvSpPr>
              <p:cNvPr id="222" name="圆角矩形 221"/>
              <p:cNvSpPr/>
              <p:nvPr/>
            </p:nvSpPr>
            <p:spPr>
              <a:xfrm>
                <a:off x="13080" y="5536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1759FF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26" name="文本框 225"/>
              <p:cNvSpPr txBox="1"/>
              <p:nvPr userDrawn="1"/>
            </p:nvSpPr>
            <p:spPr>
              <a:xfrm>
                <a:off x="13577" y="5511"/>
                <a:ext cx="1587" cy="61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en-US" altLang="zh-CN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ITSM</a:t>
                </a: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工单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历史工单</a:t>
                </a:r>
                <a:r>
                  <a:rPr lang="en-US" altLang="zh-CN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/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解决方案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endParaRPr>
              </a:p>
            </p:txBody>
          </p:sp>
          <p:pic>
            <p:nvPicPr>
              <p:cNvPr id="227" name="图片 226" descr="工单"/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3180" y="5649"/>
                <a:ext cx="340" cy="340"/>
              </a:xfrm>
              <a:prstGeom prst="rect">
                <a:avLst/>
              </a:prstGeom>
            </p:spPr>
          </p:pic>
        </p:grpSp>
        <p:sp>
          <p:nvSpPr>
            <p:cNvPr id="228" name="文本框 227"/>
            <p:cNvSpPr txBox="1"/>
            <p:nvPr/>
          </p:nvSpPr>
          <p:spPr>
            <a:xfrm>
              <a:off x="1616" y="4753"/>
              <a:ext cx="1247" cy="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u="none" strike="noStrike" kern="1200" cap="none" spc="0" normalizeH="0" baseline="0" noProof="0" dirty="0">
                  <a:ln>
                    <a:noFill/>
                  </a:ln>
                  <a:solidFill>
                    <a:srgbClr val="1759FF"/>
                  </a:solidFill>
                  <a:effectLst/>
                  <a:uLnTx/>
                  <a:uFillTx/>
                  <a:latin typeface="+mn-ea"/>
                  <a:cs typeface="+mn-cs"/>
                </a:rPr>
                <a:t>数据来源</a:t>
              </a:r>
              <a:endParaRPr kumimoji="0" lang="zh-CN" altLang="en-US" sz="1000" b="0" u="none" strike="noStrike" kern="1200" cap="none" spc="0" normalizeH="0" baseline="0" noProof="0" dirty="0">
                <a:ln>
                  <a:noFill/>
                </a:ln>
                <a:solidFill>
                  <a:srgbClr val="1759FF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grpSp>
          <p:nvGrpSpPr>
            <p:cNvPr id="229" name="组合 228"/>
            <p:cNvGrpSpPr/>
            <p:nvPr/>
          </p:nvGrpSpPr>
          <p:grpSpPr>
            <a:xfrm rot="0">
              <a:off x="1175" y="5851"/>
              <a:ext cx="2129" cy="616"/>
              <a:chOff x="13080" y="6228"/>
              <a:chExt cx="2129" cy="616"/>
            </a:xfrm>
          </p:grpSpPr>
          <p:sp>
            <p:nvSpPr>
              <p:cNvPr id="238" name="圆角矩形 237"/>
              <p:cNvSpPr/>
              <p:nvPr/>
            </p:nvSpPr>
            <p:spPr>
              <a:xfrm>
                <a:off x="13080" y="6253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1759FF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241" name="文本框 240"/>
              <p:cNvSpPr txBox="1"/>
              <p:nvPr userDrawn="1"/>
            </p:nvSpPr>
            <p:spPr>
              <a:xfrm>
                <a:off x="13577" y="6228"/>
                <a:ext cx="1587" cy="61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en-US" altLang="zh-CN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CMDB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配置项</a:t>
                </a:r>
                <a:r>
                  <a:rPr lang="en-US" altLang="zh-CN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/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关系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数据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endParaRPr>
              </a:p>
            </p:txBody>
          </p:sp>
          <p:pic>
            <p:nvPicPr>
              <p:cNvPr id="242" name="图片 241" descr="/Users/liuzhuzi/Downloads/CMDB (1).svgCMDB (1)"/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3180" y="6366"/>
                <a:ext cx="340" cy="340"/>
              </a:xfrm>
              <a:prstGeom prst="rect">
                <a:avLst/>
              </a:prstGeom>
            </p:spPr>
          </p:pic>
        </p:grpSp>
        <p:grpSp>
          <p:nvGrpSpPr>
            <p:cNvPr id="243" name="组合 242"/>
            <p:cNvGrpSpPr/>
            <p:nvPr/>
          </p:nvGrpSpPr>
          <p:grpSpPr>
            <a:xfrm rot="0">
              <a:off x="1175" y="6554"/>
              <a:ext cx="2128" cy="616"/>
              <a:chOff x="13080" y="6928"/>
              <a:chExt cx="2128" cy="616"/>
            </a:xfrm>
          </p:grpSpPr>
          <p:sp>
            <p:nvSpPr>
              <p:cNvPr id="244" name="圆角矩形 243"/>
              <p:cNvSpPr/>
              <p:nvPr/>
            </p:nvSpPr>
            <p:spPr>
              <a:xfrm>
                <a:off x="13080" y="6953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1759FF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245" name="文本框 244"/>
              <p:cNvSpPr txBox="1"/>
              <p:nvPr userDrawn="1"/>
            </p:nvSpPr>
            <p:spPr>
              <a:xfrm>
                <a:off x="13577" y="6928"/>
                <a:ext cx="1587" cy="61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知识库</a:t>
                </a: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文档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en-US" altLang="zh-CN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FAQ/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手册</a:t>
                </a:r>
                <a:r>
                  <a:rPr lang="en-US" altLang="zh-CN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/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指南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endParaRPr>
              </a:p>
            </p:txBody>
          </p:sp>
          <p:pic>
            <p:nvPicPr>
              <p:cNvPr id="246" name="图片 245" descr="/Users/liuzhuzi/Downloads/知识库 (8).svg知识库 (8)"/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rcRect t="23" b="23"/>
              <a:stretch>
                <a:fillRect/>
              </a:stretch>
            </p:blipFill>
            <p:spPr>
              <a:xfrm>
                <a:off x="13180" y="7066"/>
                <a:ext cx="340" cy="340"/>
              </a:xfrm>
              <a:prstGeom prst="rect">
                <a:avLst/>
              </a:prstGeom>
            </p:spPr>
          </p:pic>
        </p:grpSp>
        <p:grpSp>
          <p:nvGrpSpPr>
            <p:cNvPr id="247" name="组合 246"/>
            <p:cNvGrpSpPr/>
            <p:nvPr/>
          </p:nvGrpSpPr>
          <p:grpSpPr>
            <a:xfrm rot="0">
              <a:off x="1175" y="7257"/>
              <a:ext cx="2129" cy="601"/>
              <a:chOff x="13080" y="7650"/>
              <a:chExt cx="2129" cy="601"/>
            </a:xfrm>
          </p:grpSpPr>
          <p:sp>
            <p:nvSpPr>
              <p:cNvPr id="248" name="圆角矩形 247"/>
              <p:cNvSpPr/>
              <p:nvPr/>
            </p:nvSpPr>
            <p:spPr>
              <a:xfrm>
                <a:off x="13080" y="7667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1759FF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249" name="文本框 248"/>
              <p:cNvSpPr txBox="1"/>
              <p:nvPr userDrawn="1"/>
            </p:nvSpPr>
            <p:spPr>
              <a:xfrm>
                <a:off x="13577" y="7650"/>
                <a:ext cx="1587" cy="60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文档</a:t>
                </a: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文件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en-US" altLang="zh-CN" sz="66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FDF/Word/Excel/Wiki</a:t>
                </a:r>
                <a:endParaRPr lang="en-US" altLang="zh-CN" sz="66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endParaRPr>
              </a:p>
            </p:txBody>
          </p:sp>
          <p:pic>
            <p:nvPicPr>
              <p:cNvPr id="250" name="图片 249" descr="/Users/liuzhuzi/Downloads/文件.svg文件"/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rcRect l="23" t="147" r="-23" b="-147"/>
              <a:stretch>
                <a:fillRect/>
              </a:stretch>
            </p:blipFill>
            <p:spPr>
              <a:xfrm>
                <a:off x="13180" y="7780"/>
                <a:ext cx="340" cy="340"/>
              </a:xfrm>
              <a:prstGeom prst="rect">
                <a:avLst/>
              </a:prstGeom>
            </p:spPr>
          </p:pic>
        </p:grpSp>
        <p:grpSp>
          <p:nvGrpSpPr>
            <p:cNvPr id="251" name="组合 250"/>
            <p:cNvGrpSpPr/>
            <p:nvPr/>
          </p:nvGrpSpPr>
          <p:grpSpPr>
            <a:xfrm rot="0">
              <a:off x="1175" y="7945"/>
              <a:ext cx="2129" cy="601"/>
              <a:chOff x="13080" y="8361"/>
              <a:chExt cx="2129" cy="601"/>
            </a:xfrm>
          </p:grpSpPr>
          <p:sp>
            <p:nvSpPr>
              <p:cNvPr id="252" name="圆角矩形 251"/>
              <p:cNvSpPr/>
              <p:nvPr/>
            </p:nvSpPr>
            <p:spPr>
              <a:xfrm>
                <a:off x="13080" y="8378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1759FF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253" name="文本框 252"/>
              <p:cNvSpPr txBox="1"/>
              <p:nvPr userDrawn="1"/>
            </p:nvSpPr>
            <p:spPr>
              <a:xfrm>
                <a:off x="13577" y="8361"/>
                <a:ext cx="1587" cy="60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聊天</a:t>
                </a: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记录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en-US" altLang="zh-CN" sz="66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Teams / </a:t>
                </a: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云小慧</a:t>
                </a: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对话</a:t>
                </a:r>
                <a:endParaRPr lang="zh-CN" altLang="en-US" sz="66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endParaRPr>
              </a:p>
            </p:txBody>
          </p:sp>
          <p:pic>
            <p:nvPicPr>
              <p:cNvPr id="256" name="图片 255" descr="/Users/liuzhuzi/Downloads/聊天.svg聊天"/>
              <p:cNvPicPr>
                <a:picLocks noChangeAspect="1"/>
              </p:cNvPicPr>
              <p:nvPr/>
            </p:nvPicPr>
            <p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rcRect l="23" t="147" r="-23" b="-147"/>
              <a:stretch>
                <a:fillRect/>
              </a:stretch>
            </p:blipFill>
            <p:spPr>
              <a:xfrm>
                <a:off x="13180" y="8491"/>
                <a:ext cx="340" cy="340"/>
              </a:xfrm>
              <a:prstGeom prst="rect">
                <a:avLst/>
              </a:prstGeom>
            </p:spPr>
          </p:pic>
        </p:grpSp>
        <p:grpSp>
          <p:nvGrpSpPr>
            <p:cNvPr id="257" name="组合 256"/>
            <p:cNvGrpSpPr/>
            <p:nvPr/>
          </p:nvGrpSpPr>
          <p:grpSpPr>
            <a:xfrm rot="0">
              <a:off x="1175" y="8633"/>
              <a:ext cx="2129" cy="601"/>
              <a:chOff x="13080" y="8951"/>
              <a:chExt cx="2129" cy="601"/>
            </a:xfrm>
          </p:grpSpPr>
          <p:sp>
            <p:nvSpPr>
              <p:cNvPr id="258" name="圆角矩形 257"/>
              <p:cNvSpPr/>
              <p:nvPr/>
            </p:nvSpPr>
            <p:spPr>
              <a:xfrm>
                <a:off x="13080" y="8968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1759FF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259" name="文本框 258"/>
              <p:cNvSpPr txBox="1"/>
              <p:nvPr userDrawn="1"/>
            </p:nvSpPr>
            <p:spPr>
              <a:xfrm>
                <a:off x="13577" y="8951"/>
                <a:ext cx="1587" cy="60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其他</a:t>
                </a: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系统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监控</a:t>
                </a:r>
                <a:r>
                  <a:rPr lang="en-US" altLang="zh-CN" sz="66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 /</a:t>
                </a: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日志</a:t>
                </a:r>
                <a:r>
                  <a:rPr lang="en-US" altLang="zh-CN" sz="66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/AP</a:t>
                </a: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数据</a:t>
                </a:r>
                <a:r>
                  <a:rPr lang="en-US" altLang="zh-CN" sz="66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 </a:t>
                </a:r>
                <a:endParaRPr lang="zh-CN" altLang="en-US" sz="66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endParaRPr>
              </a:p>
            </p:txBody>
          </p:sp>
          <p:pic>
            <p:nvPicPr>
              <p:cNvPr id="260" name="图片 259" descr="/Users/liuzhuzi/Downloads/其他系统.svg其他系统"/>
              <p:cNvPicPr>
                <a:picLocks noChangeAspect="1"/>
              </p:cNvPicPr>
              <p:nvPr/>
            </p:nvPicPr>
            <p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rcRect l="23" t="147" r="-23" b="-147"/>
              <a:stretch>
                <a:fillRect/>
              </a:stretch>
            </p:blipFill>
            <p:spPr>
              <a:xfrm>
                <a:off x="13180" y="9082"/>
                <a:ext cx="340" cy="340"/>
              </a:xfrm>
              <a:prstGeom prst="rect">
                <a:avLst/>
              </a:prstGeom>
            </p:spPr>
          </p:pic>
        </p:grpSp>
      </p:grpSp>
      <p:grpSp>
        <p:nvGrpSpPr>
          <p:cNvPr id="262" name="组合 261"/>
          <p:cNvGrpSpPr/>
          <p:nvPr/>
        </p:nvGrpSpPr>
        <p:grpSpPr>
          <a:xfrm rot="0">
            <a:off x="10123170" y="2729230"/>
            <a:ext cx="1475740" cy="2915920"/>
            <a:chOff x="12998" y="5047"/>
            <a:chExt cx="2324" cy="4592"/>
          </a:xfrm>
        </p:grpSpPr>
        <p:sp>
          <p:nvSpPr>
            <p:cNvPr id="266" name="圆角矩形 265"/>
            <p:cNvSpPr/>
            <p:nvPr/>
          </p:nvSpPr>
          <p:spPr>
            <a:xfrm>
              <a:off x="12998" y="5047"/>
              <a:ext cx="2324" cy="4592"/>
            </a:xfrm>
            <a:prstGeom prst="roundRect">
              <a:avLst>
                <a:gd name="adj" fmla="val 3786"/>
              </a:avLst>
            </a:prstGeom>
            <a:solidFill>
              <a:srgbClr val="6265FB">
                <a:alpha val="4000"/>
              </a:srgbClr>
            </a:solidFill>
            <a:ln>
              <a:solidFill>
                <a:srgbClr val="6265FB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268" name="组合 267"/>
            <p:cNvGrpSpPr/>
            <p:nvPr/>
          </p:nvGrpSpPr>
          <p:grpSpPr>
            <a:xfrm>
              <a:off x="13096" y="5467"/>
              <a:ext cx="2129" cy="616"/>
              <a:chOff x="13080" y="5511"/>
              <a:chExt cx="2129" cy="616"/>
            </a:xfrm>
          </p:grpSpPr>
          <p:sp>
            <p:nvSpPr>
              <p:cNvPr id="269" name="圆角矩形 268"/>
              <p:cNvSpPr/>
              <p:nvPr/>
            </p:nvSpPr>
            <p:spPr>
              <a:xfrm>
                <a:off x="13080" y="5536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6265FB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70" name="文本框 269"/>
              <p:cNvSpPr txBox="1"/>
              <p:nvPr userDrawn="1"/>
            </p:nvSpPr>
            <p:spPr>
              <a:xfrm>
                <a:off x="13577" y="5511"/>
                <a:ext cx="1587" cy="61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解决方案</a:t>
                </a: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推荐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精准匹配最优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方案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endParaRPr>
              </a:p>
            </p:txBody>
          </p:sp>
          <p:pic>
            <p:nvPicPr>
              <p:cNvPr id="271" name="图片 270" descr="/Users/liuzhuzi/Downloads/为你推荐2.svg为你推荐2"/>
              <p:cNvPicPr>
                <a:picLocks noChangeAspect="1"/>
              </p:cNvPicPr>
              <p:nvPr/>
            </p:nvPicPr>
            <p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3180" y="5649"/>
                <a:ext cx="340" cy="340"/>
              </a:xfrm>
              <a:prstGeom prst="rect">
                <a:avLst/>
              </a:prstGeom>
            </p:spPr>
          </p:pic>
        </p:grpSp>
        <p:sp>
          <p:nvSpPr>
            <p:cNvPr id="272" name="文本框 271"/>
            <p:cNvSpPr txBox="1"/>
            <p:nvPr/>
          </p:nvSpPr>
          <p:spPr>
            <a:xfrm>
              <a:off x="13537" y="5072"/>
              <a:ext cx="1247" cy="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u="none" strike="noStrike" kern="1200" cap="none" spc="0" normalizeH="0" baseline="0" noProof="0" dirty="0">
                  <a:ln>
                    <a:noFill/>
                  </a:ln>
                  <a:solidFill>
                    <a:srgbClr val="6265FB"/>
                  </a:solidFill>
                  <a:effectLst/>
                  <a:uLnTx/>
                  <a:uFillTx/>
                  <a:latin typeface="+mn-ea"/>
                  <a:cs typeface="+mn-cs"/>
                </a:rPr>
                <a:t>价值输出</a:t>
              </a:r>
              <a:endParaRPr kumimoji="0" lang="zh-CN" altLang="en-US" sz="1000" b="0" u="none" strike="noStrike" kern="1200" cap="none" spc="0" normalizeH="0" baseline="0" noProof="0" dirty="0">
                <a:ln>
                  <a:noFill/>
                </a:ln>
                <a:solidFill>
                  <a:srgbClr val="6265FB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grpSp>
          <p:nvGrpSpPr>
            <p:cNvPr id="273" name="组合 272"/>
            <p:cNvGrpSpPr/>
            <p:nvPr/>
          </p:nvGrpSpPr>
          <p:grpSpPr>
            <a:xfrm>
              <a:off x="13096" y="6170"/>
              <a:ext cx="2129" cy="616"/>
              <a:chOff x="13080" y="6228"/>
              <a:chExt cx="2129" cy="616"/>
            </a:xfrm>
          </p:grpSpPr>
          <p:sp>
            <p:nvSpPr>
              <p:cNvPr id="274" name="圆角矩形 273"/>
              <p:cNvSpPr/>
              <p:nvPr/>
            </p:nvSpPr>
            <p:spPr>
              <a:xfrm>
                <a:off x="13080" y="6253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6265FB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275" name="文本框 274"/>
              <p:cNvSpPr txBox="1"/>
              <p:nvPr userDrawn="1"/>
            </p:nvSpPr>
            <p:spPr>
              <a:xfrm>
                <a:off x="13577" y="6228"/>
                <a:ext cx="1587" cy="61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自动生成</a:t>
                </a: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知识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沉淀经验</a:t>
                </a:r>
                <a:r>
                  <a:rPr lang="en-US" altLang="zh-CN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，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持续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丰富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endParaRPr>
              </a:p>
            </p:txBody>
          </p:sp>
          <p:pic>
            <p:nvPicPr>
              <p:cNvPr id="276" name="图片 275" descr="/Users/liuzhuzi/Downloads/生成目录 (1).svg生成目录 (1)"/>
              <p:cNvPicPr>
                <a:picLocks noChangeAspect="1"/>
              </p:cNvPicPr>
              <p:nvPr/>
            </p:nvPicPr>
            <p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3180" y="6366"/>
                <a:ext cx="340" cy="340"/>
              </a:xfrm>
              <a:prstGeom prst="rect">
                <a:avLst/>
              </a:prstGeom>
            </p:spPr>
          </p:pic>
        </p:grpSp>
        <p:grpSp>
          <p:nvGrpSpPr>
            <p:cNvPr id="277" name="组合 276"/>
            <p:cNvGrpSpPr/>
            <p:nvPr/>
          </p:nvGrpSpPr>
          <p:grpSpPr>
            <a:xfrm>
              <a:off x="13096" y="6873"/>
              <a:ext cx="2129" cy="616"/>
              <a:chOff x="13080" y="6928"/>
              <a:chExt cx="2129" cy="616"/>
            </a:xfrm>
          </p:grpSpPr>
          <p:sp>
            <p:nvSpPr>
              <p:cNvPr id="278" name="圆角矩形 277"/>
              <p:cNvSpPr/>
              <p:nvPr/>
            </p:nvSpPr>
            <p:spPr>
              <a:xfrm>
                <a:off x="13080" y="6953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6265FB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279" name="文本框 278"/>
              <p:cNvSpPr txBox="1"/>
              <p:nvPr userDrawn="1"/>
            </p:nvSpPr>
            <p:spPr>
              <a:xfrm>
                <a:off x="13577" y="6928"/>
                <a:ext cx="1587" cy="61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智能分派</a:t>
                </a: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建议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匹配最合适的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处理人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endParaRPr>
              </a:p>
            </p:txBody>
          </p:sp>
          <p:pic>
            <p:nvPicPr>
              <p:cNvPr id="280" name="图片 279" descr="/Users/liuzhuzi/Downloads/分派 (1).svg分派 (1)"/>
              <p:cNvPicPr>
                <a:picLocks noChangeAspect="1"/>
              </p:cNvPicPr>
              <p:nvPr/>
            </p:nvPicPr>
            <p:blipFill>
              <a:blip r:embed="rId24">
                <a:extLs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3180" y="7066"/>
                <a:ext cx="340" cy="340"/>
              </a:xfrm>
              <a:prstGeom prst="rect">
                <a:avLst/>
              </a:prstGeom>
            </p:spPr>
          </p:pic>
        </p:grpSp>
        <p:grpSp>
          <p:nvGrpSpPr>
            <p:cNvPr id="281" name="组合 280"/>
            <p:cNvGrpSpPr/>
            <p:nvPr/>
          </p:nvGrpSpPr>
          <p:grpSpPr>
            <a:xfrm>
              <a:off x="13096" y="7576"/>
              <a:ext cx="2129" cy="601"/>
              <a:chOff x="13080" y="7650"/>
              <a:chExt cx="2129" cy="601"/>
            </a:xfrm>
          </p:grpSpPr>
          <p:sp>
            <p:nvSpPr>
              <p:cNvPr id="282" name="圆角矩形 281"/>
              <p:cNvSpPr/>
              <p:nvPr/>
            </p:nvSpPr>
            <p:spPr>
              <a:xfrm>
                <a:off x="13080" y="7667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6265FB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283" name="文本框 282"/>
              <p:cNvSpPr txBox="1"/>
              <p:nvPr userDrawn="1"/>
            </p:nvSpPr>
            <p:spPr>
              <a:xfrm>
                <a:off x="13577" y="7650"/>
                <a:ext cx="1587" cy="60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风险分析</a:t>
                </a: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报告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变更</a:t>
                </a:r>
                <a:r>
                  <a:rPr lang="en-US" altLang="zh-CN" sz="66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/</a:t>
                </a: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发布风险</a:t>
                </a: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评估</a:t>
                </a:r>
                <a:endParaRPr lang="zh-CN" altLang="en-US" sz="66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endParaRPr>
              </a:p>
            </p:txBody>
          </p:sp>
          <p:pic>
            <p:nvPicPr>
              <p:cNvPr id="284" name="图片 283" descr="/Users/liuzhuzi/Downloads/Risk report.svgRisk report"/>
              <p:cNvPicPr>
                <a:picLocks noChangeAspect="1"/>
              </p:cNvPicPr>
              <p:nvPr/>
            </p:nvPicPr>
            <p:blipFill>
              <a:blip r:embed="rId26">
                <a:extLst>
                  <a:ext uri="{96DAC541-7B7A-43D3-8B79-37D633B846F1}">
                    <asvg:svgBlip xmlns:asvg="http://schemas.microsoft.com/office/drawing/2016/SVG/main" r:embed="rId27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3180" y="7780"/>
                <a:ext cx="340" cy="340"/>
              </a:xfrm>
              <a:prstGeom prst="rect">
                <a:avLst/>
              </a:prstGeom>
            </p:spPr>
          </p:pic>
        </p:grpSp>
        <p:grpSp>
          <p:nvGrpSpPr>
            <p:cNvPr id="285" name="组合 284"/>
            <p:cNvGrpSpPr/>
            <p:nvPr/>
          </p:nvGrpSpPr>
          <p:grpSpPr>
            <a:xfrm>
              <a:off x="13096" y="8264"/>
              <a:ext cx="2129" cy="601"/>
              <a:chOff x="13080" y="8361"/>
              <a:chExt cx="2129" cy="601"/>
            </a:xfrm>
          </p:grpSpPr>
          <p:sp>
            <p:nvSpPr>
              <p:cNvPr id="286" name="圆角矩形 285"/>
              <p:cNvSpPr/>
              <p:nvPr/>
            </p:nvSpPr>
            <p:spPr>
              <a:xfrm>
                <a:off x="13080" y="8378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6265FB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287" name="文本框 286"/>
              <p:cNvSpPr txBox="1"/>
              <p:nvPr userDrawn="1"/>
            </p:nvSpPr>
            <p:spPr>
              <a:xfrm>
                <a:off x="13577" y="8361"/>
                <a:ext cx="1587" cy="60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知识洞察</a:t>
                </a: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分析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知识使用与趋势</a:t>
                </a: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洞察</a:t>
                </a:r>
                <a:endParaRPr lang="zh-CN" altLang="en-US" sz="66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endParaRPr>
              </a:p>
            </p:txBody>
          </p:sp>
          <p:pic>
            <p:nvPicPr>
              <p:cNvPr id="288" name="图片 287" descr="/Users/liuzhuzi/Downloads/洞察.svg洞察"/>
              <p:cNvPicPr>
                <a:picLocks noChangeAspect="1"/>
              </p:cNvPicPr>
              <p:nvPr/>
            </p:nvPicPr>
            <p:blipFill>
              <a:blip r:embed="rId28">
                <a:extLs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3180" y="8491"/>
                <a:ext cx="340" cy="340"/>
              </a:xfrm>
              <a:prstGeom prst="rect">
                <a:avLst/>
              </a:prstGeom>
            </p:spPr>
          </p:pic>
        </p:grpSp>
        <p:grpSp>
          <p:nvGrpSpPr>
            <p:cNvPr id="289" name="组合 288"/>
            <p:cNvGrpSpPr/>
            <p:nvPr/>
          </p:nvGrpSpPr>
          <p:grpSpPr>
            <a:xfrm>
              <a:off x="13096" y="8952"/>
              <a:ext cx="2129" cy="601"/>
              <a:chOff x="13080" y="8951"/>
              <a:chExt cx="2129" cy="601"/>
            </a:xfrm>
          </p:grpSpPr>
          <p:sp>
            <p:nvSpPr>
              <p:cNvPr id="290" name="圆角矩形 289"/>
              <p:cNvSpPr/>
              <p:nvPr/>
            </p:nvSpPr>
            <p:spPr>
              <a:xfrm>
                <a:off x="13080" y="8968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6265FB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291" name="文本框 290"/>
              <p:cNvSpPr txBox="1"/>
              <p:nvPr userDrawn="1"/>
            </p:nvSpPr>
            <p:spPr>
              <a:xfrm>
                <a:off x="13577" y="8951"/>
                <a:ext cx="1587" cy="60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开放</a:t>
                </a: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能力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en-US" altLang="zh-CN" sz="66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API/</a:t>
                </a: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插件</a:t>
                </a:r>
                <a:r>
                  <a:rPr lang="en-US" altLang="zh-CN" sz="66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/</a:t>
                </a: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集成</a:t>
                </a: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能力</a:t>
                </a:r>
                <a:endParaRPr lang="zh-CN" altLang="en-US" sz="66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endParaRPr>
              </a:p>
            </p:txBody>
          </p:sp>
          <p:pic>
            <p:nvPicPr>
              <p:cNvPr id="292" name="图片 291" descr="/Users/liuzhuzi/Downloads/权益_开放能力.svg权益_开放能力"/>
              <p:cNvPicPr>
                <a:picLocks noChangeAspect="1"/>
              </p:cNvPicPr>
              <p:nvPr/>
            </p:nvPicPr>
            <p:blipFill>
              <a:blip r:embed="rId30">
                <a:extLst>
                  <a:ext uri="{96DAC541-7B7A-43D3-8B79-37D633B846F1}">
                    <asvg:svgBlip xmlns:asvg="http://schemas.microsoft.com/office/drawing/2016/SVG/main" r:embed="rId31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3209" y="9110"/>
                <a:ext cx="283" cy="283"/>
              </a:xfrm>
              <a:prstGeom prst="rect">
                <a:avLst/>
              </a:prstGeom>
            </p:spPr>
          </p:pic>
        </p:grpSp>
      </p:grpSp>
      <p:sp>
        <p:nvSpPr>
          <p:cNvPr id="293" name="圆角矩形 292"/>
          <p:cNvSpPr/>
          <p:nvPr/>
        </p:nvSpPr>
        <p:spPr>
          <a:xfrm>
            <a:off x="593090" y="5756910"/>
            <a:ext cx="11004550" cy="899795"/>
          </a:xfrm>
          <a:prstGeom prst="roundRect">
            <a:avLst>
              <a:gd name="adj" fmla="val 3896"/>
            </a:avLst>
          </a:prstGeom>
          <a:solidFill>
            <a:srgbClr val="6246E8"/>
          </a:solidFill>
          <a:ln>
            <a:solidFill>
              <a:srgbClr val="6246E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94" name="组合 293"/>
          <p:cNvGrpSpPr/>
          <p:nvPr/>
        </p:nvGrpSpPr>
        <p:grpSpPr>
          <a:xfrm rot="0">
            <a:off x="2002790" y="5864860"/>
            <a:ext cx="1511935" cy="683895"/>
            <a:chOff x="6723" y="14996"/>
            <a:chExt cx="2381" cy="1077"/>
          </a:xfrm>
        </p:grpSpPr>
        <p:sp>
          <p:nvSpPr>
            <p:cNvPr id="295" name="圆角矩形 294"/>
            <p:cNvSpPr/>
            <p:nvPr/>
          </p:nvSpPr>
          <p:spPr>
            <a:xfrm>
              <a:off x="6723" y="14996"/>
              <a:ext cx="2381" cy="1077"/>
            </a:xfrm>
            <a:prstGeom prst="roundRect">
              <a:avLst>
                <a:gd name="adj" fmla="val 5812"/>
              </a:avLst>
            </a:prstGeom>
            <a:solidFill>
              <a:srgbClr val="F2F0F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6" name="文本框 295"/>
            <p:cNvSpPr txBox="1"/>
            <p:nvPr userDrawn="1"/>
          </p:nvSpPr>
          <p:spPr>
            <a:xfrm>
              <a:off x="7661" y="15019"/>
              <a:ext cx="1417" cy="1053"/>
            </a:xfrm>
            <a:prstGeom prst="rect">
              <a:avLst/>
            </a:prstGeom>
          </p:spPr>
          <p:txBody>
            <a:bodyPr wrap="square" rtlCol="0">
              <a:spAutoFit/>
            </a:bodyPr>
            <a:p>
              <a:pPr indent="0" algn="l">
                <a:lnSpc>
                  <a:spcPct val="100000"/>
                </a:lnSpc>
                <a:buFont typeface="Arial" panose="020B0604020202090204" pitchFamily="34" charset="0"/>
                <a:buNone/>
              </a:pPr>
              <a:r>
                <a:rPr lang="zh-CN" altLang="en-US" sz="900" b="1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rPr>
                <a:t>提升处理</a:t>
              </a:r>
              <a:r>
                <a:rPr lang="zh-CN" altLang="en-US" sz="900" b="1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rPr>
                <a:t>效率</a:t>
              </a:r>
              <a:endParaRPr lang="zh-CN" altLang="en-US" sz="900" b="1">
                <a:solidFill>
                  <a:srgbClr val="1E293B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Microsoft YaHei Semibold" panose="020B0802040204020203" charset="-122"/>
              </a:endParaRPr>
            </a:p>
            <a:p>
              <a:pPr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90204" pitchFamily="34" charset="0"/>
                <a:buNone/>
              </a:pPr>
              <a:r>
                <a:rPr lang="en-US" altLang="zh-CN" sz="1400" b="1">
                  <a:solidFill>
                    <a:srgbClr val="6246E8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Regular" panose="020B0802040204020203" charset="-122"/>
                </a:rPr>
                <a:t>50%+</a:t>
              </a:r>
              <a:endParaRPr lang="zh-CN" altLang="en-US" sz="1200">
                <a:solidFill>
                  <a:srgbClr val="1E293B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Microsoft YaHei Regular" panose="020B0802040204020203" charset="-122"/>
              </a:endParaRPr>
            </a:p>
            <a:p>
              <a:pPr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90204" pitchFamily="34" charset="0"/>
                <a:buNone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混合检索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</p:txBody>
        </p:sp>
        <p:pic>
          <p:nvPicPr>
            <p:cNvPr id="297" name="图片 296" descr="/Users/liuzhuzi/Downloads/提升效率 (2).svg提升效率 (2)"/>
            <p:cNvPicPr>
              <a:picLocks noChangeAspect="1"/>
            </p:cNvPicPr>
            <p:nvPr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rcRect/>
            <a:stretch>
              <a:fillRect/>
            </a:stretch>
          </p:blipFill>
          <p:spPr>
            <a:xfrm>
              <a:off x="6946" y="15251"/>
              <a:ext cx="567" cy="567"/>
            </a:xfrm>
            <a:prstGeom prst="rect">
              <a:avLst/>
            </a:prstGeom>
          </p:spPr>
        </p:pic>
      </p:grpSp>
      <p:grpSp>
        <p:nvGrpSpPr>
          <p:cNvPr id="298" name="组合 297"/>
          <p:cNvGrpSpPr/>
          <p:nvPr/>
        </p:nvGrpSpPr>
        <p:grpSpPr>
          <a:xfrm rot="0">
            <a:off x="3822065" y="5864860"/>
            <a:ext cx="1548130" cy="683895"/>
            <a:chOff x="6723" y="14996"/>
            <a:chExt cx="2438" cy="1077"/>
          </a:xfrm>
        </p:grpSpPr>
        <p:sp>
          <p:nvSpPr>
            <p:cNvPr id="299" name="圆角矩形 298"/>
            <p:cNvSpPr/>
            <p:nvPr/>
          </p:nvSpPr>
          <p:spPr>
            <a:xfrm>
              <a:off x="6723" y="14996"/>
              <a:ext cx="2438" cy="1077"/>
            </a:xfrm>
            <a:prstGeom prst="roundRect">
              <a:avLst>
                <a:gd name="adj" fmla="val 5812"/>
              </a:avLst>
            </a:prstGeom>
            <a:solidFill>
              <a:srgbClr val="F2F0F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0" name="文本框 299"/>
            <p:cNvSpPr txBox="1"/>
            <p:nvPr userDrawn="1"/>
          </p:nvSpPr>
          <p:spPr>
            <a:xfrm>
              <a:off x="7661" y="15019"/>
              <a:ext cx="1417" cy="1053"/>
            </a:xfrm>
            <a:prstGeom prst="rect">
              <a:avLst/>
            </a:prstGeom>
          </p:spPr>
          <p:txBody>
            <a:bodyPr wrap="square" rtlCol="0">
              <a:spAutoFit/>
            </a:bodyPr>
            <a:p>
              <a:pPr indent="0" algn="l">
                <a:lnSpc>
                  <a:spcPct val="100000"/>
                </a:lnSpc>
                <a:buFont typeface="Arial" panose="020B0604020202090204" pitchFamily="34" charset="0"/>
                <a:buNone/>
              </a:pPr>
              <a:r>
                <a:rPr lang="zh-CN" altLang="en-US" sz="900" b="1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rPr>
                <a:t>降低服务</a:t>
              </a:r>
              <a:r>
                <a:rPr lang="zh-CN" altLang="en-US" sz="900" b="1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rPr>
                <a:t>成本</a:t>
              </a:r>
              <a:endParaRPr lang="zh-CN" altLang="en-US" sz="900" b="1">
                <a:solidFill>
                  <a:srgbClr val="1E293B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Microsoft YaHei Semibold" panose="020B0802040204020203" charset="-122"/>
              </a:endParaRPr>
            </a:p>
            <a:p>
              <a:pPr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90204" pitchFamily="34" charset="0"/>
                <a:buNone/>
              </a:pPr>
              <a:r>
                <a:rPr lang="en-US" altLang="zh-CN" sz="1400" b="1">
                  <a:solidFill>
                    <a:srgbClr val="6246E8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Regular" panose="020B0802040204020203" charset="-122"/>
                </a:rPr>
                <a:t>30%+</a:t>
              </a:r>
              <a:endParaRPr lang="zh-CN" altLang="en-US" sz="12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  <a:p>
              <a:pPr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90204" pitchFamily="34" charset="0"/>
                <a:buNone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减少重复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投入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</p:txBody>
        </p:sp>
        <p:pic>
          <p:nvPicPr>
            <p:cNvPr id="301" name="图片 300" descr="/Users/liuzhuzi/Downloads/降低成本.svg降低成本"/>
            <p:cNvPicPr>
              <a:picLocks noChangeAspect="1"/>
            </p:cNvPicPr>
            <p:nvPr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rcRect/>
            <a:stretch>
              <a:fillRect/>
            </a:stretch>
          </p:blipFill>
          <p:spPr>
            <a:xfrm>
              <a:off x="6946" y="15251"/>
              <a:ext cx="567" cy="567"/>
            </a:xfrm>
            <a:prstGeom prst="rect">
              <a:avLst/>
            </a:prstGeom>
          </p:spPr>
        </p:pic>
      </p:grpSp>
      <p:grpSp>
        <p:nvGrpSpPr>
          <p:cNvPr id="302" name="组合 301"/>
          <p:cNvGrpSpPr/>
          <p:nvPr/>
        </p:nvGrpSpPr>
        <p:grpSpPr>
          <a:xfrm rot="0">
            <a:off x="5677535" y="5864860"/>
            <a:ext cx="1727835" cy="683895"/>
            <a:chOff x="6723" y="14996"/>
            <a:chExt cx="2721" cy="1077"/>
          </a:xfrm>
        </p:grpSpPr>
        <p:sp>
          <p:nvSpPr>
            <p:cNvPr id="303" name="圆角矩形 302"/>
            <p:cNvSpPr/>
            <p:nvPr/>
          </p:nvSpPr>
          <p:spPr>
            <a:xfrm>
              <a:off x="6723" y="14996"/>
              <a:ext cx="2721" cy="1077"/>
            </a:xfrm>
            <a:prstGeom prst="roundRect">
              <a:avLst>
                <a:gd name="adj" fmla="val 5812"/>
              </a:avLst>
            </a:prstGeom>
            <a:solidFill>
              <a:srgbClr val="F2F0F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4" name="文本框 303"/>
            <p:cNvSpPr txBox="1"/>
            <p:nvPr userDrawn="1"/>
          </p:nvSpPr>
          <p:spPr>
            <a:xfrm>
              <a:off x="7661" y="15019"/>
              <a:ext cx="1757" cy="1053"/>
            </a:xfrm>
            <a:prstGeom prst="rect">
              <a:avLst/>
            </a:prstGeom>
          </p:spPr>
          <p:txBody>
            <a:bodyPr wrap="square" rtlCol="0">
              <a:spAutoFit/>
            </a:bodyPr>
            <a:p>
              <a:pPr indent="0" algn="l">
                <a:lnSpc>
                  <a:spcPct val="100000"/>
                </a:lnSpc>
                <a:buFont typeface="Arial" panose="020B0604020202090204" pitchFamily="34" charset="0"/>
                <a:buNone/>
              </a:pPr>
              <a:r>
                <a:rPr lang="zh-CN" altLang="en-US" sz="900" b="1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rPr>
                <a:t>沉淀企业经验</a:t>
              </a:r>
              <a:r>
                <a:rPr lang="zh-CN" altLang="en-US" sz="900" b="1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rPr>
                <a:t>资产</a:t>
              </a:r>
              <a:endParaRPr lang="zh-CN" altLang="en-US" sz="900" b="1">
                <a:solidFill>
                  <a:srgbClr val="1E293B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Microsoft YaHei Semibold" panose="020B0802040204020203" charset="-122"/>
              </a:endParaRPr>
            </a:p>
            <a:p>
              <a:pPr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90204" pitchFamily="34" charset="0"/>
                <a:buNone/>
              </a:pPr>
              <a:r>
                <a:rPr lang="en-US" altLang="zh-CN" sz="1400" b="1">
                  <a:solidFill>
                    <a:srgbClr val="6246E8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Regular" panose="020B0802040204020203" charset="-122"/>
                </a:rPr>
                <a:t>100%</a:t>
              </a:r>
              <a:endParaRPr lang="en-US" altLang="zh-CN" sz="1400" b="1">
                <a:solidFill>
                  <a:srgbClr val="6246E8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Microsoft YaHei Regular" panose="020B0802040204020203" charset="-122"/>
              </a:endParaRPr>
            </a:p>
            <a:p>
              <a:pPr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90204" pitchFamily="34" charset="0"/>
                <a:buNone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经验不流失</a:t>
              </a:r>
              <a:r>
                <a:rPr lang="en-US" altLang="zh-CN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，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可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复用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</p:txBody>
        </p:sp>
        <p:pic>
          <p:nvPicPr>
            <p:cNvPr id="305" name="图片 304" descr="/Users/liuzhuzi/Downloads/自动沉淀资产.svg自动沉淀资产"/>
            <p:cNvPicPr>
              <a:picLocks noChangeAspect="1"/>
            </p:cNvPicPr>
            <p:nvPr/>
          </p:nvPicPr>
          <p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rcRect/>
            <a:stretch>
              <a:fillRect/>
            </a:stretch>
          </p:blipFill>
          <p:spPr>
            <a:xfrm>
              <a:off x="6946" y="15251"/>
              <a:ext cx="567" cy="567"/>
            </a:xfrm>
            <a:prstGeom prst="rect">
              <a:avLst/>
            </a:prstGeom>
          </p:spPr>
        </p:pic>
      </p:grpSp>
      <p:grpSp>
        <p:nvGrpSpPr>
          <p:cNvPr id="306" name="组合 305"/>
          <p:cNvGrpSpPr/>
          <p:nvPr/>
        </p:nvGrpSpPr>
        <p:grpSpPr>
          <a:xfrm rot="0">
            <a:off x="7712710" y="5864860"/>
            <a:ext cx="1727835" cy="683895"/>
            <a:chOff x="6723" y="14996"/>
            <a:chExt cx="2721" cy="1077"/>
          </a:xfrm>
        </p:grpSpPr>
        <p:sp>
          <p:nvSpPr>
            <p:cNvPr id="307" name="圆角矩形 306"/>
            <p:cNvSpPr/>
            <p:nvPr/>
          </p:nvSpPr>
          <p:spPr>
            <a:xfrm>
              <a:off x="6723" y="14996"/>
              <a:ext cx="2721" cy="1077"/>
            </a:xfrm>
            <a:prstGeom prst="roundRect">
              <a:avLst>
                <a:gd name="adj" fmla="val 5812"/>
              </a:avLst>
            </a:prstGeom>
            <a:solidFill>
              <a:srgbClr val="F2F0F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8" name="文本框 307"/>
            <p:cNvSpPr txBox="1"/>
            <p:nvPr userDrawn="1"/>
          </p:nvSpPr>
          <p:spPr>
            <a:xfrm>
              <a:off x="7661" y="15019"/>
              <a:ext cx="1757" cy="1053"/>
            </a:xfrm>
            <a:prstGeom prst="rect">
              <a:avLst/>
            </a:prstGeom>
          </p:spPr>
          <p:txBody>
            <a:bodyPr wrap="square" rtlCol="0">
              <a:spAutoFit/>
            </a:bodyPr>
            <a:p>
              <a:pPr indent="0" algn="l">
                <a:lnSpc>
                  <a:spcPct val="100000"/>
                </a:lnSpc>
                <a:buFont typeface="Arial" panose="020B0604020202090204" pitchFamily="34" charset="0"/>
                <a:buNone/>
              </a:pPr>
              <a:r>
                <a:rPr lang="zh-CN" altLang="en-US" sz="900" b="1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rPr>
                <a:t>降低新人上手</a:t>
              </a:r>
              <a:r>
                <a:rPr lang="zh-CN" altLang="en-US" sz="900" b="1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rPr>
                <a:t>成本</a:t>
              </a:r>
              <a:endParaRPr lang="zh-CN" altLang="en-US" sz="900" b="1">
                <a:solidFill>
                  <a:srgbClr val="1E293B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Microsoft YaHei Semibold" panose="020B0802040204020203" charset="-122"/>
              </a:endParaRPr>
            </a:p>
            <a:p>
              <a:pPr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90204" pitchFamily="34" charset="0"/>
                <a:buNone/>
              </a:pPr>
              <a:r>
                <a:rPr lang="en-US" altLang="zh-CN" sz="1400" b="1">
                  <a:solidFill>
                    <a:srgbClr val="6246E8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Regular" panose="020B0802040204020203" charset="-122"/>
                </a:rPr>
                <a:t>60%+</a:t>
              </a:r>
              <a:endParaRPr lang="en-US" altLang="zh-CN" sz="1400" b="1">
                <a:solidFill>
                  <a:srgbClr val="6246E8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Microsoft YaHei Regular" panose="020B0802040204020203" charset="-122"/>
              </a:endParaRPr>
            </a:p>
            <a:p>
              <a:pPr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90204" pitchFamily="34" charset="0"/>
                <a:buNone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知识驱动快速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成长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</p:txBody>
        </p:sp>
        <p:pic>
          <p:nvPicPr>
            <p:cNvPr id="309" name="图片 308" descr="/Users/liuzhuzi/Downloads/降低成本 (1).svg降低成本 (1)"/>
            <p:cNvPicPr>
              <a:picLocks noChangeAspect="1"/>
            </p:cNvPicPr>
            <p:nvPr/>
          </p:nvPicPr>
          <p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rcRect/>
            <a:stretch>
              <a:fillRect/>
            </a:stretch>
          </p:blipFill>
          <p:spPr>
            <a:xfrm>
              <a:off x="6946" y="15251"/>
              <a:ext cx="567" cy="567"/>
            </a:xfrm>
            <a:prstGeom prst="rect">
              <a:avLst/>
            </a:prstGeom>
          </p:spPr>
        </p:pic>
      </p:grpSp>
      <p:grpSp>
        <p:nvGrpSpPr>
          <p:cNvPr id="310" name="组合 309"/>
          <p:cNvGrpSpPr/>
          <p:nvPr/>
        </p:nvGrpSpPr>
        <p:grpSpPr>
          <a:xfrm rot="0">
            <a:off x="9747885" y="5864860"/>
            <a:ext cx="1656080" cy="683895"/>
            <a:chOff x="6723" y="14996"/>
            <a:chExt cx="2608" cy="1077"/>
          </a:xfrm>
        </p:grpSpPr>
        <p:sp>
          <p:nvSpPr>
            <p:cNvPr id="311" name="圆角矩形 310"/>
            <p:cNvSpPr/>
            <p:nvPr/>
          </p:nvSpPr>
          <p:spPr>
            <a:xfrm>
              <a:off x="6723" y="14996"/>
              <a:ext cx="2608" cy="1077"/>
            </a:xfrm>
            <a:prstGeom prst="roundRect">
              <a:avLst>
                <a:gd name="adj" fmla="val 5812"/>
              </a:avLst>
            </a:prstGeom>
            <a:solidFill>
              <a:srgbClr val="F2F0F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2" name="文本框 311"/>
            <p:cNvSpPr txBox="1"/>
            <p:nvPr userDrawn="1"/>
          </p:nvSpPr>
          <p:spPr>
            <a:xfrm>
              <a:off x="7661" y="15019"/>
              <a:ext cx="1587" cy="1053"/>
            </a:xfrm>
            <a:prstGeom prst="rect">
              <a:avLst/>
            </a:prstGeom>
          </p:spPr>
          <p:txBody>
            <a:bodyPr wrap="square" rtlCol="0">
              <a:spAutoFit/>
            </a:bodyPr>
            <a:p>
              <a:pPr indent="0" algn="l">
                <a:lnSpc>
                  <a:spcPct val="100000"/>
                </a:lnSpc>
                <a:buFont typeface="Arial" panose="020B0604020202090204" pitchFamily="34" charset="0"/>
                <a:buNone/>
              </a:pPr>
              <a:r>
                <a:rPr lang="zh-CN" altLang="en-US" sz="900" b="1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rPr>
                <a:t>提升服务</a:t>
              </a:r>
              <a:r>
                <a:rPr lang="zh-CN" altLang="en-US" sz="900" b="1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rPr>
                <a:t>一致性</a:t>
              </a:r>
              <a:endParaRPr lang="zh-CN" altLang="en-US" sz="900" b="1">
                <a:solidFill>
                  <a:srgbClr val="1E293B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Microsoft YaHei Semibold" panose="020B0802040204020203" charset="-122"/>
              </a:endParaRPr>
            </a:p>
            <a:p>
              <a:pPr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90204" pitchFamily="34" charset="0"/>
                <a:buNone/>
              </a:pPr>
              <a:r>
                <a:rPr lang="en-US" altLang="zh-CN" sz="1400" b="1">
                  <a:solidFill>
                    <a:srgbClr val="6246E8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Regular" panose="020B0802040204020203" charset="-122"/>
                </a:rPr>
                <a:t>90%+</a:t>
              </a:r>
              <a:endParaRPr lang="en-US" altLang="zh-CN" sz="1400" b="1">
                <a:solidFill>
                  <a:srgbClr val="6246E8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Microsoft YaHei Regular" panose="020B0802040204020203" charset="-122"/>
              </a:endParaRPr>
            </a:p>
            <a:p>
              <a:pPr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90204" pitchFamily="34" charset="0"/>
                <a:buNone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标准化服务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输出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</p:txBody>
        </p:sp>
        <p:pic>
          <p:nvPicPr>
            <p:cNvPr id="313" name="图片 312" descr="/Users/liuzhuzi/Downloads/提升服务.svg提升服务"/>
            <p:cNvPicPr>
              <a:picLocks noChangeAspect="1"/>
            </p:cNvPicPr>
            <p:nvPr/>
          </p:nvPicPr>
          <p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rcRect/>
            <a:stretch>
              <a:fillRect/>
            </a:stretch>
          </p:blipFill>
          <p:spPr>
            <a:xfrm>
              <a:off x="6946" y="15251"/>
              <a:ext cx="567" cy="567"/>
            </a:xfrm>
            <a:prstGeom prst="rect">
              <a:avLst/>
            </a:prstGeom>
          </p:spPr>
        </p:pic>
      </p:grpSp>
      <p:grpSp>
        <p:nvGrpSpPr>
          <p:cNvPr id="314" name="组合 313"/>
          <p:cNvGrpSpPr/>
          <p:nvPr/>
        </p:nvGrpSpPr>
        <p:grpSpPr>
          <a:xfrm rot="0">
            <a:off x="651510" y="5870575"/>
            <a:ext cx="1043940" cy="673100"/>
            <a:chOff x="1285" y="9269"/>
            <a:chExt cx="1644" cy="1060"/>
          </a:xfrm>
        </p:grpSpPr>
        <p:sp>
          <p:nvSpPr>
            <p:cNvPr id="315" name="文本框 314"/>
            <p:cNvSpPr txBox="1"/>
            <p:nvPr/>
          </p:nvSpPr>
          <p:spPr>
            <a:xfrm>
              <a:off x="1285" y="9846"/>
              <a:ext cx="1644" cy="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 Semibold" panose="020B0802040204020203" charset="-122"/>
                  <a:ea typeface="Microsoft YaHei Semibold" panose="020B0802040204020203" charset="-122"/>
                  <a:cs typeface="+mn-cs"/>
                </a:rPr>
                <a:t>业务价值</a:t>
              </a:r>
              <a:endParaRPr kumimoji="0" lang="zh-CN" alt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 Semibold" panose="020B0802040204020203" charset="-122"/>
                <a:ea typeface="Microsoft YaHei Semibold" panose="020B0802040204020203" charset="-122"/>
                <a:cs typeface="+mn-cs"/>
              </a:endParaRPr>
            </a:p>
          </p:txBody>
        </p:sp>
        <p:pic>
          <p:nvPicPr>
            <p:cNvPr id="316" name="图片 315" descr="报告"/>
            <p:cNvPicPr>
              <a:picLocks noChangeAspect="1"/>
            </p:cNvPicPr>
            <p:nvPr/>
          </p:nvPicPr>
          <p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/>
            </a:stretch>
          </p:blipFill>
          <p:spPr>
            <a:xfrm>
              <a:off x="1824" y="9269"/>
              <a:ext cx="567" cy="567"/>
            </a:xfrm>
            <a:prstGeom prst="rect">
              <a:avLst/>
            </a:prstGeom>
          </p:spPr>
        </p:pic>
      </p:grpSp>
      <p:sp>
        <p:nvSpPr>
          <p:cNvPr id="318" name="右箭头 317"/>
          <p:cNvSpPr/>
          <p:nvPr/>
        </p:nvSpPr>
        <p:spPr>
          <a:xfrm>
            <a:off x="2244725" y="4110355"/>
            <a:ext cx="287655" cy="396240"/>
          </a:xfrm>
          <a:prstGeom prst="rightArrow">
            <a:avLst/>
          </a:prstGeom>
          <a:gradFill>
            <a:gsLst>
              <a:gs pos="0">
                <a:srgbClr val="6246E8"/>
              </a:gs>
              <a:gs pos="100000">
                <a:srgbClr val="6145E5">
                  <a:alpha val="38000"/>
                </a:srgbClr>
              </a:gs>
            </a:gsLst>
            <a:lin ang="1074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19" name="右箭头 318"/>
          <p:cNvSpPr/>
          <p:nvPr/>
        </p:nvSpPr>
        <p:spPr>
          <a:xfrm>
            <a:off x="9659620" y="4110355"/>
            <a:ext cx="287655" cy="396240"/>
          </a:xfrm>
          <a:prstGeom prst="rightArrow">
            <a:avLst/>
          </a:prstGeom>
          <a:gradFill>
            <a:gsLst>
              <a:gs pos="0">
                <a:srgbClr val="6246E8"/>
              </a:gs>
              <a:gs pos="100000">
                <a:srgbClr val="6145E5">
                  <a:alpha val="38000"/>
                </a:srgbClr>
              </a:gs>
            </a:gsLst>
            <a:lin ang="1074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320" name="组合 319"/>
          <p:cNvGrpSpPr/>
          <p:nvPr/>
        </p:nvGrpSpPr>
        <p:grpSpPr>
          <a:xfrm rot="0">
            <a:off x="2708275" y="2729230"/>
            <a:ext cx="6775450" cy="2808605"/>
            <a:chOff x="4265" y="4364"/>
            <a:chExt cx="10670" cy="4423"/>
          </a:xfrm>
        </p:grpSpPr>
        <p:grpSp>
          <p:nvGrpSpPr>
            <p:cNvPr id="322" name="组合 321"/>
            <p:cNvGrpSpPr/>
            <p:nvPr/>
          </p:nvGrpSpPr>
          <p:grpSpPr>
            <a:xfrm>
              <a:off x="4270" y="4364"/>
              <a:ext cx="10660" cy="1552"/>
              <a:chOff x="4400" y="4364"/>
              <a:chExt cx="10660" cy="1552"/>
            </a:xfrm>
          </p:grpSpPr>
          <p:sp>
            <p:nvSpPr>
              <p:cNvPr id="323" name="圆角矩形 322"/>
              <p:cNvSpPr/>
              <p:nvPr/>
            </p:nvSpPr>
            <p:spPr>
              <a:xfrm>
                <a:off x="4400" y="4364"/>
                <a:ext cx="10660" cy="1552"/>
              </a:xfrm>
              <a:prstGeom prst="roundRect">
                <a:avLst>
                  <a:gd name="adj" fmla="val 5812"/>
                </a:avLst>
              </a:prstGeom>
              <a:solidFill>
                <a:srgbClr val="D383FF">
                  <a:alpha val="14000"/>
                </a:srgbClr>
              </a:solidFill>
              <a:ln>
                <a:solidFill>
                  <a:srgbClr val="D383FF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24" name="文本框 323"/>
              <p:cNvSpPr txBox="1"/>
              <p:nvPr/>
            </p:nvSpPr>
            <p:spPr>
              <a:xfrm>
                <a:off x="9033" y="4416"/>
                <a:ext cx="1417" cy="3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0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CA79F8"/>
                    </a:solidFill>
                    <a:effectLst/>
                    <a:uLnTx/>
                    <a:uFillTx/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AI</a:t>
                </a:r>
                <a:r>
                  <a:rPr kumimoji="0" lang="zh-CN" altLang="en-US" sz="10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CA79F8"/>
                    </a:solidFill>
                    <a:effectLst/>
                    <a:uLnTx/>
                    <a:uFillTx/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rPr>
                  <a:t>能力层</a:t>
                </a:r>
                <a:endParaRPr kumimoji="0" lang="zh-CN" altLang="en-US" sz="1000" b="1" u="none" strike="noStrike" kern="1200" cap="none" spc="0" normalizeH="0" baseline="0" noProof="0" dirty="0">
                  <a:ln>
                    <a:noFill/>
                  </a:ln>
                  <a:solidFill>
                    <a:srgbClr val="CA79F8"/>
                  </a:solidFill>
                  <a:effectLst/>
                  <a:uLnTx/>
                  <a:uFillTx/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</a:endParaRPr>
              </a:p>
            </p:txBody>
          </p:sp>
          <p:grpSp>
            <p:nvGrpSpPr>
              <p:cNvPr id="325" name="组合 324"/>
              <p:cNvGrpSpPr/>
              <p:nvPr/>
            </p:nvGrpSpPr>
            <p:grpSpPr>
              <a:xfrm rot="0">
                <a:off x="4563" y="4883"/>
                <a:ext cx="2041" cy="907"/>
                <a:chOff x="6723" y="14996"/>
                <a:chExt cx="2041" cy="907"/>
              </a:xfrm>
            </p:grpSpPr>
            <p:sp>
              <p:nvSpPr>
                <p:cNvPr id="326" name="圆角矩形 325"/>
                <p:cNvSpPr/>
                <p:nvPr/>
              </p:nvSpPr>
              <p:spPr>
                <a:xfrm>
                  <a:off x="6723" y="14996"/>
                  <a:ext cx="2041" cy="907"/>
                </a:xfrm>
                <a:prstGeom prst="roundRect">
                  <a:avLst>
                    <a:gd name="adj" fmla="val 5812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327" name="文本框 326"/>
                <p:cNvSpPr txBox="1"/>
                <p:nvPr userDrawn="1"/>
              </p:nvSpPr>
              <p:spPr>
                <a:xfrm>
                  <a:off x="7319" y="15049"/>
                  <a:ext cx="1417" cy="802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p>
                  <a:pPr indent="0" algn="l">
                    <a:lnSpc>
                      <a:spcPct val="100000"/>
                    </a:lnSpc>
                    <a:buFont typeface="Arial" panose="020B0604020202090204" pitchFamily="34" charset="0"/>
                    <a:buNone/>
                  </a:pP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802040204020203" charset="-122"/>
                      <a:ea typeface="Microsoft YaHei Semibold" panose="020B0802040204020203" charset="-122"/>
                      <a:cs typeface="Microsoft YaHei Semibold" panose="020B0802040204020203" charset="-122"/>
                    </a:rPr>
                    <a:t>知识</a:t>
                  </a: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802040204020203" charset="-122"/>
                      <a:ea typeface="Microsoft YaHei Semibold" panose="020B0802040204020203" charset="-122"/>
                      <a:cs typeface="Microsoft YaHei Semibold" panose="020B0802040204020203" charset="-122"/>
                    </a:rPr>
                    <a:t>生成</a:t>
                  </a:r>
                  <a:endPara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工单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/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聊天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/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文档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自动生成标准知识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endParaRPr>
                </a:p>
              </p:txBody>
            </p:sp>
            <p:pic>
              <p:nvPicPr>
                <p:cNvPr id="328" name="图片 327" descr="/Users/liuzhuzi/Downloads/生成知识 (1).svg生成知识 (1)"/>
                <p:cNvPicPr>
                  <a:picLocks noChangeAspect="1"/>
                </p:cNvPicPr>
                <p:nvPr/>
              </p:nvPicPr>
              <p:blipFill>
                <a:blip r:embed="rId44">
                  <a:extLst>
                    <a:ext uri="{96DAC541-7B7A-43D3-8B79-37D633B846F1}">
                      <asvg:svgBlip xmlns:asvg="http://schemas.microsoft.com/office/drawing/2016/SVG/main" r:embed="rId45"/>
                    </a:ext>
                  </a:extLst>
                </a:blip>
                <a:srcRect l="1052" r="1052"/>
                <a:stretch>
                  <a:fillRect/>
                </a:stretch>
              </p:blipFill>
              <p:spPr>
                <a:xfrm>
                  <a:off x="6884" y="15223"/>
                  <a:ext cx="454" cy="454"/>
                </a:xfrm>
                <a:prstGeom prst="rect">
                  <a:avLst/>
                </a:prstGeom>
              </p:spPr>
            </p:pic>
          </p:grpSp>
          <p:grpSp>
            <p:nvGrpSpPr>
              <p:cNvPr id="329" name="组合 328"/>
              <p:cNvGrpSpPr/>
              <p:nvPr/>
            </p:nvGrpSpPr>
            <p:grpSpPr>
              <a:xfrm rot="0">
                <a:off x="6742" y="4883"/>
                <a:ext cx="2041" cy="907"/>
                <a:chOff x="6723" y="14996"/>
                <a:chExt cx="2041" cy="907"/>
              </a:xfrm>
            </p:grpSpPr>
            <p:sp>
              <p:nvSpPr>
                <p:cNvPr id="330" name="圆角矩形 329"/>
                <p:cNvSpPr/>
                <p:nvPr/>
              </p:nvSpPr>
              <p:spPr>
                <a:xfrm>
                  <a:off x="6723" y="14996"/>
                  <a:ext cx="2041" cy="907"/>
                </a:xfrm>
                <a:prstGeom prst="roundRect">
                  <a:avLst>
                    <a:gd name="adj" fmla="val 5812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331" name="文本框 330"/>
                <p:cNvSpPr txBox="1"/>
                <p:nvPr userDrawn="1"/>
              </p:nvSpPr>
              <p:spPr>
                <a:xfrm>
                  <a:off x="7319" y="15049"/>
                  <a:ext cx="1417" cy="802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p>
                  <a:pPr indent="0" algn="l">
                    <a:lnSpc>
                      <a:spcPct val="100000"/>
                    </a:lnSpc>
                    <a:buFont typeface="Arial" panose="020B0604020202090204" pitchFamily="34" charset="0"/>
                    <a:buNone/>
                  </a:pP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802040204020203" charset="-122"/>
                      <a:ea typeface="Microsoft YaHei Semibold" panose="020B0802040204020203" charset="-122"/>
                      <a:cs typeface="Microsoft YaHei Semibold" panose="020B0802040204020203" charset="-122"/>
                    </a:rPr>
                    <a:t>知识</a:t>
                  </a: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802040204020203" charset="-122"/>
                      <a:ea typeface="Microsoft YaHei Semibold" panose="020B0802040204020203" charset="-122"/>
                      <a:cs typeface="Microsoft YaHei Semibold" panose="020B0802040204020203" charset="-122"/>
                    </a:rPr>
                    <a:t>检索</a:t>
                  </a:r>
                  <a:endPara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语义检索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+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关键词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混合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检索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endParaRPr>
                </a:p>
              </p:txBody>
            </p:sp>
            <p:pic>
              <p:nvPicPr>
                <p:cNvPr id="332" name="图片 331" descr="/Users/liuzhuzi/Downloads/档案检索_焦点.svg档案检索_焦点"/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96DAC541-7B7A-43D3-8B79-37D633B846F1}">
                      <asvg:svgBlip xmlns:asvg="http://schemas.microsoft.com/office/drawing/2016/SVG/main" r:embed="rId47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884" y="15223"/>
                  <a:ext cx="454" cy="454"/>
                </a:xfrm>
                <a:prstGeom prst="rect">
                  <a:avLst/>
                </a:prstGeom>
              </p:spPr>
            </p:pic>
          </p:grpSp>
          <p:grpSp>
            <p:nvGrpSpPr>
              <p:cNvPr id="333" name="组合 332"/>
              <p:cNvGrpSpPr/>
              <p:nvPr/>
            </p:nvGrpSpPr>
            <p:grpSpPr>
              <a:xfrm rot="0">
                <a:off x="8921" y="4883"/>
                <a:ext cx="1814" cy="907"/>
                <a:chOff x="6723" y="14996"/>
                <a:chExt cx="1814" cy="907"/>
              </a:xfrm>
            </p:grpSpPr>
            <p:sp>
              <p:nvSpPr>
                <p:cNvPr id="334" name="圆角矩形 333"/>
                <p:cNvSpPr/>
                <p:nvPr/>
              </p:nvSpPr>
              <p:spPr>
                <a:xfrm>
                  <a:off x="6723" y="14996"/>
                  <a:ext cx="1814" cy="907"/>
                </a:xfrm>
                <a:prstGeom prst="roundRect">
                  <a:avLst>
                    <a:gd name="adj" fmla="val 5812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335" name="文本框 334"/>
                <p:cNvSpPr txBox="1"/>
                <p:nvPr userDrawn="1"/>
              </p:nvSpPr>
              <p:spPr>
                <a:xfrm>
                  <a:off x="7319" y="15049"/>
                  <a:ext cx="1134" cy="802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p>
                  <a:pPr indent="0" algn="l">
                    <a:lnSpc>
                      <a:spcPct val="100000"/>
                    </a:lnSpc>
                    <a:buFont typeface="Arial" panose="020B0604020202090204" pitchFamily="34" charset="0"/>
                    <a:buNone/>
                  </a:pP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802040204020203" charset="-122"/>
                      <a:ea typeface="Microsoft YaHei Semibold" panose="020B0802040204020203" charset="-122"/>
                      <a:cs typeface="Microsoft YaHei Semibold" panose="020B0802040204020203" charset="-122"/>
                    </a:rPr>
                    <a:t>知识</a:t>
                  </a: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802040204020203" charset="-122"/>
                      <a:ea typeface="Microsoft YaHei Semibold" panose="020B0802040204020203" charset="-122"/>
                      <a:cs typeface="Microsoft YaHei Semibold" panose="020B0802040204020203" charset="-122"/>
                    </a:rPr>
                    <a:t>推荐</a:t>
                  </a:r>
                  <a:endPara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场景化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推荐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智能分派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建议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endParaRPr>
                </a:p>
              </p:txBody>
            </p:sp>
            <p:pic>
              <p:nvPicPr>
                <p:cNvPr id="336" name="图片 335" descr="/Users/liuzhuzi/Downloads/部门知识推荐.svg部门知识推荐"/>
                <p:cNvPicPr>
                  <a:picLocks noChangeAspect="1"/>
                </p:cNvPicPr>
                <p:nvPr/>
              </p:nvPicPr>
              <p:blipFill>
                <a:blip r:embed="rId48">
                  <a:extLst>
                    <a:ext uri="{96DAC541-7B7A-43D3-8B79-37D633B846F1}">
                      <asvg:svgBlip xmlns:asvg="http://schemas.microsoft.com/office/drawing/2016/SVG/main" r:embed="rId49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884" y="15223"/>
                  <a:ext cx="454" cy="454"/>
                </a:xfrm>
                <a:prstGeom prst="rect">
                  <a:avLst/>
                </a:prstGeom>
              </p:spPr>
            </p:pic>
          </p:grpSp>
          <p:grpSp>
            <p:nvGrpSpPr>
              <p:cNvPr id="337" name="组合 336"/>
              <p:cNvGrpSpPr/>
              <p:nvPr/>
            </p:nvGrpSpPr>
            <p:grpSpPr>
              <a:xfrm rot="0">
                <a:off x="10873" y="4883"/>
                <a:ext cx="2154" cy="906"/>
                <a:chOff x="11787" y="7287"/>
                <a:chExt cx="2154" cy="906"/>
              </a:xfrm>
            </p:grpSpPr>
            <p:sp>
              <p:nvSpPr>
                <p:cNvPr id="338" name="圆角矩形 337"/>
                <p:cNvSpPr/>
                <p:nvPr/>
              </p:nvSpPr>
              <p:spPr>
                <a:xfrm>
                  <a:off x="11787" y="7287"/>
                  <a:ext cx="2154" cy="907"/>
                </a:xfrm>
                <a:prstGeom prst="roundRect">
                  <a:avLst>
                    <a:gd name="adj" fmla="val 5812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339" name="文本框 338"/>
                <p:cNvSpPr txBox="1"/>
                <p:nvPr userDrawn="1"/>
              </p:nvSpPr>
              <p:spPr>
                <a:xfrm>
                  <a:off x="12383" y="7340"/>
                  <a:ext cx="1474" cy="802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p>
                  <a:pPr indent="0" algn="l">
                    <a:lnSpc>
                      <a:spcPct val="100000"/>
                    </a:lnSpc>
                    <a:buFont typeface="Arial" panose="020B0604020202090204" pitchFamily="34" charset="0"/>
                    <a:buNone/>
                  </a:pP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802040204020203" charset="-122"/>
                      <a:ea typeface="Microsoft YaHei Semibold" panose="020B0802040204020203" charset="-122"/>
                      <a:cs typeface="Microsoft YaHei Semibold" panose="020B0802040204020203" charset="-122"/>
                    </a:rPr>
                    <a:t>知识推理</a:t>
                  </a:r>
                  <a:r>
                    <a:rPr lang="en-US" altLang="zh-CN" sz="900" b="1">
                      <a:solidFill>
                        <a:srgbClr val="1E293B"/>
                      </a:solidFill>
                      <a:latin typeface="Microsoft YaHei Semibold" panose="020B0802040204020203" charset="-122"/>
                      <a:ea typeface="Microsoft YaHei Semibold" panose="020B0802040204020203" charset="-122"/>
                      <a:cs typeface="Microsoft YaHei Semibold" panose="020B0802040204020203" charset="-122"/>
                    </a:rPr>
                    <a:t>(RAG)</a:t>
                  </a:r>
                  <a:endPara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结合知识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推理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生成可信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答案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endParaRPr>
                </a:p>
              </p:txBody>
            </p:sp>
            <p:pic>
              <p:nvPicPr>
                <p:cNvPr id="340" name="图片 339" descr="/Users/liuzhuzi/Downloads/知识推理 (1).svg知识推理 (1)"/>
                <p:cNvPicPr>
                  <a:picLocks noChangeAspect="1"/>
                </p:cNvPicPr>
                <p:nvPr/>
              </p:nvPicPr>
              <p:blipFill>
                <a:blip r:embed="rId50">
                  <a:extLst>
                    <a:ext uri="{96DAC541-7B7A-43D3-8B79-37D633B846F1}">
                      <asvg:svgBlip xmlns:asvg="http://schemas.microsoft.com/office/drawing/2016/SVG/main" r:embed="rId51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11888" y="7457"/>
                  <a:ext cx="567" cy="567"/>
                </a:xfrm>
                <a:prstGeom prst="rect">
                  <a:avLst/>
                </a:prstGeom>
              </p:spPr>
            </p:pic>
          </p:grpSp>
          <p:grpSp>
            <p:nvGrpSpPr>
              <p:cNvPr id="341" name="组合 340"/>
              <p:cNvGrpSpPr/>
              <p:nvPr/>
            </p:nvGrpSpPr>
            <p:grpSpPr>
              <a:xfrm rot="0">
                <a:off x="13165" y="4883"/>
                <a:ext cx="1756" cy="906"/>
                <a:chOff x="11787" y="8188"/>
                <a:chExt cx="1756" cy="906"/>
              </a:xfrm>
            </p:grpSpPr>
            <p:sp>
              <p:nvSpPr>
                <p:cNvPr id="342" name="圆角矩形 341"/>
                <p:cNvSpPr/>
                <p:nvPr/>
              </p:nvSpPr>
              <p:spPr>
                <a:xfrm>
                  <a:off x="11787" y="8188"/>
                  <a:ext cx="1757" cy="907"/>
                </a:xfrm>
                <a:prstGeom prst="roundRect">
                  <a:avLst>
                    <a:gd name="adj" fmla="val 5812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343" name="文本框 342"/>
                <p:cNvSpPr txBox="1"/>
                <p:nvPr userDrawn="1"/>
              </p:nvSpPr>
              <p:spPr>
                <a:xfrm>
                  <a:off x="12383" y="8241"/>
                  <a:ext cx="1077" cy="802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p>
                  <a:pPr indent="0" algn="l">
                    <a:lnSpc>
                      <a:spcPct val="100000"/>
                    </a:lnSpc>
                    <a:buFont typeface="Arial" panose="020B0604020202090204" pitchFamily="34" charset="0"/>
                    <a:buNone/>
                  </a:pP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802040204020203" charset="-122"/>
                      <a:ea typeface="Microsoft YaHei Semibold" panose="020B0802040204020203" charset="-122"/>
                      <a:cs typeface="Microsoft YaHei Semibold" panose="020B0802040204020203" charset="-122"/>
                    </a:rPr>
                    <a:t>知识</a:t>
                  </a: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802040204020203" charset="-122"/>
                      <a:ea typeface="Microsoft YaHei Semibold" panose="020B0802040204020203" charset="-122"/>
                      <a:cs typeface="Microsoft YaHei Semibold" panose="020B0802040204020203" charset="-122"/>
                    </a:rPr>
                    <a:t>质检</a:t>
                  </a:r>
                  <a:endPara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质量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评分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优化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建议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endParaRPr>
                </a:p>
              </p:txBody>
            </p:sp>
            <p:pic>
              <p:nvPicPr>
                <p:cNvPr id="344" name="图片 343" descr="/Users/liuzhuzi/Downloads/审核结果通知.svg审核结果通知"/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96DAC541-7B7A-43D3-8B79-37D633B846F1}">
                      <asvg:svgBlip xmlns:asvg="http://schemas.microsoft.com/office/drawing/2016/SVG/main" r:embed="rId53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11948" y="8415"/>
                  <a:ext cx="454" cy="45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45" name="组合 344"/>
            <p:cNvGrpSpPr/>
            <p:nvPr/>
          </p:nvGrpSpPr>
          <p:grpSpPr>
            <a:xfrm>
              <a:off x="4265" y="6397"/>
              <a:ext cx="10671" cy="2390"/>
              <a:chOff x="4400" y="6397"/>
              <a:chExt cx="10671" cy="2390"/>
            </a:xfrm>
          </p:grpSpPr>
          <p:grpSp>
            <p:nvGrpSpPr>
              <p:cNvPr id="346" name="组合 345"/>
              <p:cNvGrpSpPr/>
              <p:nvPr/>
            </p:nvGrpSpPr>
            <p:grpSpPr>
              <a:xfrm rot="0">
                <a:off x="4400" y="6397"/>
                <a:ext cx="2891" cy="907"/>
                <a:chOff x="11787" y="7287"/>
                <a:chExt cx="2891" cy="907"/>
              </a:xfrm>
            </p:grpSpPr>
            <p:sp>
              <p:nvSpPr>
                <p:cNvPr id="347" name="文本框 346"/>
                <p:cNvSpPr txBox="1"/>
                <p:nvPr userDrawn="1"/>
              </p:nvSpPr>
              <p:spPr>
                <a:xfrm>
                  <a:off x="12383" y="7340"/>
                  <a:ext cx="2268" cy="802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p>
                  <a:pPr indent="0" algn="l">
                    <a:lnSpc>
                      <a:spcPct val="100000"/>
                    </a:lnSpc>
                    <a:buFont typeface="Arial" panose="020B0604020202090204" pitchFamily="34" charset="0"/>
                    <a:buNone/>
                  </a:pP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802040204020203" charset="-122"/>
                      <a:ea typeface="Microsoft YaHei Semibold" panose="020B0802040204020203" charset="-122"/>
                      <a:cs typeface="Microsoft YaHei Semibold" panose="020B0802040204020203" charset="-122"/>
                    </a:rPr>
                    <a:t>知识加工</a:t>
                  </a: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802040204020203" charset="-122"/>
                      <a:ea typeface="Microsoft YaHei Semibold" panose="020B0802040204020203" charset="-122"/>
                      <a:cs typeface="Microsoft YaHei Semibold" panose="020B0802040204020203" charset="-122"/>
                    </a:rPr>
                    <a:t>层</a:t>
                  </a:r>
                  <a:endPara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文档解析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内容清洗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自动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切片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标签体系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元数据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提取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endParaRPr>
                </a:p>
              </p:txBody>
            </p:sp>
            <p:sp>
              <p:nvSpPr>
                <p:cNvPr id="348" name="圆角矩形 347"/>
                <p:cNvSpPr/>
                <p:nvPr/>
              </p:nvSpPr>
              <p:spPr>
                <a:xfrm>
                  <a:off x="11787" y="7287"/>
                  <a:ext cx="2891" cy="907"/>
                </a:xfrm>
                <a:prstGeom prst="roundRect">
                  <a:avLst>
                    <a:gd name="adj" fmla="val 5812"/>
                  </a:avLst>
                </a:prstGeom>
                <a:noFill/>
                <a:ln>
                  <a:solidFill>
                    <a:srgbClr val="28A7A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pic>
              <p:nvPicPr>
                <p:cNvPr id="349" name="图片 348" descr="/Users/liuzhuzi/Downloads/知识加工.svg知识加工"/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96DAC541-7B7A-43D3-8B79-37D633B846F1}">
                      <asvg:svgBlip xmlns:asvg="http://schemas.microsoft.com/office/drawing/2016/SVG/main" r:embed="rId55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11888" y="7457"/>
                  <a:ext cx="567" cy="567"/>
                </a:xfrm>
                <a:prstGeom prst="rect">
                  <a:avLst/>
                </a:prstGeom>
              </p:spPr>
            </p:pic>
          </p:grpSp>
          <p:grpSp>
            <p:nvGrpSpPr>
              <p:cNvPr id="350" name="组合 349"/>
              <p:cNvGrpSpPr/>
              <p:nvPr/>
            </p:nvGrpSpPr>
            <p:grpSpPr>
              <a:xfrm rot="0">
                <a:off x="4400" y="7881"/>
                <a:ext cx="2891" cy="907"/>
                <a:chOff x="11787" y="7287"/>
                <a:chExt cx="2891" cy="907"/>
              </a:xfrm>
            </p:grpSpPr>
            <p:sp>
              <p:nvSpPr>
                <p:cNvPr id="351" name="文本框 350"/>
                <p:cNvSpPr txBox="1"/>
                <p:nvPr userDrawn="1"/>
              </p:nvSpPr>
              <p:spPr>
                <a:xfrm>
                  <a:off x="12383" y="7340"/>
                  <a:ext cx="2268" cy="802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p>
                  <a:pPr indent="0" algn="l">
                    <a:lnSpc>
                      <a:spcPct val="100000"/>
                    </a:lnSpc>
                    <a:buFont typeface="Arial" panose="020B0604020202090204" pitchFamily="34" charset="0"/>
                    <a:buNone/>
                  </a:pP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802040204020203" charset="-122"/>
                      <a:ea typeface="Microsoft YaHei Semibold" panose="020B0802040204020203" charset="-122"/>
                      <a:cs typeface="Microsoft YaHei Semibold" panose="020B0802040204020203" charset="-122"/>
                    </a:rPr>
                    <a:t>知识</a:t>
                  </a: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802040204020203" charset="-122"/>
                      <a:ea typeface="Microsoft YaHei Semibold" panose="020B0802040204020203" charset="-122"/>
                      <a:cs typeface="Microsoft YaHei Semibold" panose="020B0802040204020203" charset="-122"/>
                    </a:rPr>
                    <a:t>治理</a:t>
                  </a:r>
                  <a:endPara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版本管理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权限控制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去重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合并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质量评分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过期检测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使用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分析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endParaRPr>
                </a:p>
              </p:txBody>
            </p:sp>
            <p:sp>
              <p:nvSpPr>
                <p:cNvPr id="352" name="圆角矩形 351"/>
                <p:cNvSpPr/>
                <p:nvPr/>
              </p:nvSpPr>
              <p:spPr>
                <a:xfrm>
                  <a:off x="11787" y="7287"/>
                  <a:ext cx="2891" cy="907"/>
                </a:xfrm>
                <a:prstGeom prst="roundRect">
                  <a:avLst>
                    <a:gd name="adj" fmla="val 5812"/>
                  </a:avLst>
                </a:prstGeom>
                <a:noFill/>
                <a:ln>
                  <a:solidFill>
                    <a:srgbClr val="28A7A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pic>
              <p:nvPicPr>
                <p:cNvPr id="353" name="图片 352" descr="/Users/liuzhuzi/Downloads/菜单-知识治理.svg菜单-知识治理"/>
                <p:cNvPicPr>
                  <a:picLocks noChangeAspect="1"/>
                </p:cNvPicPr>
                <p:nvPr/>
              </p:nvPicPr>
              <p:blipFill>
                <a:blip r:embed="rId56">
                  <a:extLst>
                    <a:ext uri="{96DAC541-7B7A-43D3-8B79-37D633B846F1}">
                      <asvg:svgBlip xmlns:asvg="http://schemas.microsoft.com/office/drawing/2016/SVG/main" r:embed="rId57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11888" y="7457"/>
                  <a:ext cx="567" cy="567"/>
                </a:xfrm>
                <a:prstGeom prst="rect">
                  <a:avLst/>
                </a:prstGeom>
              </p:spPr>
            </p:pic>
          </p:grpSp>
          <p:grpSp>
            <p:nvGrpSpPr>
              <p:cNvPr id="354" name="组合 353"/>
              <p:cNvGrpSpPr/>
              <p:nvPr/>
            </p:nvGrpSpPr>
            <p:grpSpPr>
              <a:xfrm rot="0">
                <a:off x="12181" y="6397"/>
                <a:ext cx="2891" cy="907"/>
                <a:chOff x="11787" y="7287"/>
                <a:chExt cx="2891" cy="907"/>
              </a:xfrm>
            </p:grpSpPr>
            <p:sp>
              <p:nvSpPr>
                <p:cNvPr id="355" name="文本框 354"/>
                <p:cNvSpPr txBox="1"/>
                <p:nvPr userDrawn="1"/>
              </p:nvSpPr>
              <p:spPr>
                <a:xfrm>
                  <a:off x="12383" y="7340"/>
                  <a:ext cx="2268" cy="802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p>
                  <a:pPr indent="0" algn="l">
                    <a:lnSpc>
                      <a:spcPct val="100000"/>
                    </a:lnSpc>
                    <a:buFont typeface="Arial" panose="020B0604020202090204" pitchFamily="34" charset="0"/>
                    <a:buNone/>
                  </a:pP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802040204020203" charset="-122"/>
                      <a:ea typeface="Microsoft YaHei Semibold" panose="020B0802040204020203" charset="-122"/>
                      <a:cs typeface="Microsoft YaHei Semibold" panose="020B0802040204020203" charset="-122"/>
                    </a:rPr>
                    <a:t>知识</a:t>
                  </a: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802040204020203" charset="-122"/>
                      <a:ea typeface="Microsoft YaHei Semibold" panose="020B0802040204020203" charset="-122"/>
                      <a:cs typeface="Microsoft YaHei Semibold" panose="020B0802040204020203" charset="-122"/>
                    </a:rPr>
                    <a:t>理解层</a:t>
                  </a:r>
                  <a:endPara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向量化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向量库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检索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引擎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重排序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权限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过滤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endParaRPr>
                </a:p>
              </p:txBody>
            </p:sp>
            <p:sp>
              <p:nvSpPr>
                <p:cNvPr id="356" name="圆角矩形 355"/>
                <p:cNvSpPr/>
                <p:nvPr/>
              </p:nvSpPr>
              <p:spPr>
                <a:xfrm>
                  <a:off x="11787" y="7287"/>
                  <a:ext cx="2891" cy="907"/>
                </a:xfrm>
                <a:prstGeom prst="roundRect">
                  <a:avLst>
                    <a:gd name="adj" fmla="val 5812"/>
                  </a:avLst>
                </a:prstGeom>
                <a:noFill/>
                <a:ln>
                  <a:solidFill>
                    <a:srgbClr val="28A7A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pic>
              <p:nvPicPr>
                <p:cNvPr id="357" name="图片 356" descr="/Users/liuzhuzi/Downloads/知识加工.svg知识加工"/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96DAC541-7B7A-43D3-8B79-37D633B846F1}">
                      <asvg:svgBlip xmlns:asvg="http://schemas.microsoft.com/office/drawing/2016/SVG/main" r:embed="rId55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11888" y="7457"/>
                  <a:ext cx="567" cy="567"/>
                </a:xfrm>
                <a:prstGeom prst="rect">
                  <a:avLst/>
                </a:prstGeom>
              </p:spPr>
            </p:pic>
          </p:grpSp>
          <p:grpSp>
            <p:nvGrpSpPr>
              <p:cNvPr id="358" name="组合 357"/>
              <p:cNvGrpSpPr/>
              <p:nvPr/>
            </p:nvGrpSpPr>
            <p:grpSpPr>
              <a:xfrm rot="0">
                <a:off x="12181" y="7881"/>
                <a:ext cx="2891" cy="907"/>
                <a:chOff x="11787" y="7287"/>
                <a:chExt cx="2891" cy="907"/>
              </a:xfrm>
            </p:grpSpPr>
            <p:sp>
              <p:nvSpPr>
                <p:cNvPr id="359" name="文本框 358"/>
                <p:cNvSpPr txBox="1"/>
                <p:nvPr userDrawn="1"/>
              </p:nvSpPr>
              <p:spPr>
                <a:xfrm>
                  <a:off x="12383" y="7340"/>
                  <a:ext cx="2268" cy="802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p>
                  <a:pPr indent="0" algn="l">
                    <a:lnSpc>
                      <a:spcPct val="100000"/>
                    </a:lnSpc>
                    <a:buFont typeface="Arial" panose="020B0604020202090204" pitchFamily="34" charset="0"/>
                    <a:buNone/>
                  </a:pP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802040204020203" charset="-122"/>
                      <a:ea typeface="Microsoft YaHei Semibold" panose="020B0802040204020203" charset="-122"/>
                      <a:cs typeface="Microsoft YaHei Semibold" panose="020B0802040204020203" charset="-122"/>
                    </a:rPr>
                    <a:t>知识</a:t>
                  </a: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802040204020203" charset="-122"/>
                      <a:ea typeface="Microsoft YaHei Semibold" panose="020B0802040204020203" charset="-122"/>
                      <a:cs typeface="Microsoft YaHei Semibold" panose="020B0802040204020203" charset="-122"/>
                    </a:rPr>
                    <a:t>应用</a:t>
                  </a:r>
                  <a:endParaRPr lang="zh-CN" altLang="en-US" sz="900" b="1">
                    <a:solidFill>
                      <a:srgbClr val="1E293B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API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开放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插件集成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场景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适配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Prompt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模板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上线文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管理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endParaRPr>
                </a:p>
              </p:txBody>
            </p:sp>
            <p:sp>
              <p:nvSpPr>
                <p:cNvPr id="360" name="圆角矩形 359"/>
                <p:cNvSpPr/>
                <p:nvPr/>
              </p:nvSpPr>
              <p:spPr>
                <a:xfrm>
                  <a:off x="11787" y="7287"/>
                  <a:ext cx="2891" cy="907"/>
                </a:xfrm>
                <a:prstGeom prst="roundRect">
                  <a:avLst>
                    <a:gd name="adj" fmla="val 5812"/>
                  </a:avLst>
                </a:prstGeom>
                <a:noFill/>
                <a:ln>
                  <a:solidFill>
                    <a:srgbClr val="28A7A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pic>
              <p:nvPicPr>
                <p:cNvPr id="361" name="图片 360" descr="/Users/liuzhuzi/Downloads/知识加工.svg知识加工"/>
                <p:cNvPicPr>
                  <a:picLocks noChangeAspect="1"/>
                </p:cNvPicPr>
                <p:nvPr/>
              </p:nvPicPr>
              <p:blipFill>
                <a:blip r:embed="rId54">
                  <a:extLst>
                    <a:ext uri="{96DAC541-7B7A-43D3-8B79-37D633B846F1}">
                      <asvg:svgBlip xmlns:asvg="http://schemas.microsoft.com/office/drawing/2016/SVG/main" r:embed="rId55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11888" y="7457"/>
                  <a:ext cx="567" cy="567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62" name="组合 361"/>
            <p:cNvGrpSpPr/>
            <p:nvPr/>
          </p:nvGrpSpPr>
          <p:grpSpPr>
            <a:xfrm>
              <a:off x="6801" y="6330"/>
              <a:ext cx="5598" cy="2436"/>
              <a:chOff x="6801" y="6330"/>
              <a:chExt cx="5598" cy="2436"/>
            </a:xfrm>
          </p:grpSpPr>
          <p:grpSp>
            <p:nvGrpSpPr>
              <p:cNvPr id="363" name="组合 362"/>
              <p:cNvGrpSpPr/>
              <p:nvPr/>
            </p:nvGrpSpPr>
            <p:grpSpPr>
              <a:xfrm>
                <a:off x="7757" y="7472"/>
                <a:ext cx="3685" cy="1146"/>
                <a:chOff x="25722" y="7934"/>
                <a:chExt cx="3685" cy="1146"/>
              </a:xfrm>
            </p:grpSpPr>
            <p:sp>
              <p:nvSpPr>
                <p:cNvPr id="364" name="椭圆 363"/>
                <p:cNvSpPr>
                  <a:spLocks noChangeAspect="1"/>
                </p:cNvSpPr>
                <p:nvPr>
                  <p:custDataLst>
                    <p:tags r:id="rId58"/>
                  </p:custDataLst>
                </p:nvPr>
              </p:nvSpPr>
              <p:spPr>
                <a:xfrm>
                  <a:off x="25722" y="7934"/>
                  <a:ext cx="3685" cy="1146"/>
                </a:xfrm>
                <a:prstGeom prst="ellipse">
                  <a:avLst/>
                </a:prstGeom>
                <a:gradFill>
                  <a:gsLst>
                    <a:gs pos="4000">
                      <a:srgbClr val="6246E8">
                        <a:lumMod val="60000"/>
                        <a:lumOff val="40000"/>
                      </a:srgbClr>
                    </a:gs>
                    <a:gs pos="59000">
                      <a:srgbClr val="6246E8">
                        <a:lumMod val="98000"/>
                        <a:alpha val="25000"/>
                      </a:srgbClr>
                    </a:gs>
                    <a:gs pos="100000">
                      <a:srgbClr val="6246E8"/>
                    </a:gs>
                  </a:gsLst>
                  <a:lin ang="16800000" scaled="0"/>
                </a:gradFill>
                <a:ln w="12700">
                  <a:gradFill>
                    <a:gsLst>
                      <a:gs pos="0">
                        <a:srgbClr val="6246E8">
                          <a:alpha val="0"/>
                        </a:srgbClr>
                      </a:gs>
                      <a:gs pos="73000">
                        <a:srgbClr val="6246E8">
                          <a:alpha val="50000"/>
                        </a:srgbClr>
                      </a:gs>
                      <a:gs pos="100000">
                        <a:srgbClr val="6246E8">
                          <a:alpha val="40000"/>
                        </a:srgbClr>
                      </a:gs>
                      <a:gs pos="51000">
                        <a:srgbClr val="6246E8">
                          <a:alpha val="20000"/>
                        </a:srgbClr>
                      </a:gs>
                      <a:gs pos="15000">
                        <a:srgbClr val="6246E8"/>
                      </a:gs>
                    </a:gsLst>
                    <a:lin ang="5760000" scaled="0"/>
                  </a:gradFill>
                </a:ln>
                <a:effectLst>
                  <a:outerShdw blurRad="901700" dist="317500" dir="2700000" algn="tl" rotWithShape="0">
                    <a:srgbClr val="6246E8">
                      <a:alpha val="1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Overflow="overflow" horzOverflow="overflow" vert="horz" wrap="square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buClrTx/>
                    <a:buSzTx/>
                    <a:buFontTx/>
                  </a:pPr>
                  <a:endParaRPr lang="en-US" altLang="zh-CN">
                    <a:latin typeface="+mn-ea"/>
                    <a:sym typeface="+mn-ea"/>
                  </a:endParaRPr>
                </a:p>
              </p:txBody>
            </p:sp>
            <p:sp>
              <p:nvSpPr>
                <p:cNvPr id="365" name="椭圆 364"/>
                <p:cNvSpPr>
                  <a:spLocks noChangeAspect="1"/>
                </p:cNvSpPr>
                <p:nvPr>
                  <p:custDataLst>
                    <p:tags r:id="rId59"/>
                  </p:custDataLst>
                </p:nvPr>
              </p:nvSpPr>
              <p:spPr>
                <a:xfrm>
                  <a:off x="26147" y="8103"/>
                  <a:ext cx="2835" cy="809"/>
                </a:xfrm>
                <a:prstGeom prst="ellipse">
                  <a:avLst/>
                </a:prstGeom>
                <a:solidFill>
                  <a:srgbClr val="8D7FED"/>
                </a:solidFill>
                <a:ln w="12700">
                  <a:gradFill>
                    <a:gsLst>
                      <a:gs pos="0">
                        <a:srgbClr val="6246E8">
                          <a:alpha val="0"/>
                        </a:srgbClr>
                      </a:gs>
                      <a:gs pos="80000">
                        <a:srgbClr val="6246E8">
                          <a:alpha val="50000"/>
                        </a:srgbClr>
                      </a:gs>
                      <a:gs pos="100000">
                        <a:srgbClr val="6246E8">
                          <a:alpha val="40000"/>
                        </a:srgbClr>
                      </a:gs>
                      <a:gs pos="54000">
                        <a:srgbClr val="6246E8">
                          <a:alpha val="20000"/>
                        </a:srgbClr>
                      </a:gs>
                      <a:gs pos="19000">
                        <a:srgbClr val="6246E8">
                          <a:alpha val="40000"/>
                        </a:srgbClr>
                      </a:gs>
                    </a:gsLst>
                    <a:lin ang="5760000" scaled="0"/>
                  </a:gradFill>
                </a:ln>
                <a:effectLst>
                  <a:outerShdw blurRad="901700" dist="317500" dir="2700000" algn="tl" rotWithShape="0">
                    <a:srgbClr val="6246E8">
                      <a:alpha val="1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Overflow="overflow" horzOverflow="overflow" vert="horz" wrap="square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buClrTx/>
                    <a:buSzTx/>
                    <a:buFontTx/>
                  </a:pPr>
                  <a:endParaRPr lang="en-US" altLang="zh-CN">
                    <a:latin typeface="+mn-ea"/>
                    <a:sym typeface="+mn-ea"/>
                  </a:endParaRPr>
                </a:p>
              </p:txBody>
            </p:sp>
          </p:grpSp>
          <p:sp>
            <p:nvSpPr>
              <p:cNvPr id="366" name="弧形 365"/>
              <p:cNvSpPr/>
              <p:nvPr>
                <p:custDataLst>
                  <p:tags r:id="rId60"/>
                </p:custDataLst>
              </p:nvPr>
            </p:nvSpPr>
            <p:spPr>
              <a:xfrm rot="10800000">
                <a:off x="7332" y="7313"/>
                <a:ext cx="4536" cy="1453"/>
              </a:xfrm>
              <a:prstGeom prst="arc">
                <a:avLst>
                  <a:gd name="adj1" fmla="val 9741748"/>
                  <a:gd name="adj2" fmla="val 1074510"/>
                </a:avLst>
              </a:prstGeom>
              <a:ln w="9525">
                <a:gradFill>
                  <a:gsLst>
                    <a:gs pos="100000">
                      <a:schemeClr val="bg2"/>
                    </a:gs>
                    <a:gs pos="39000">
                      <a:srgbClr val="6246E8">
                        <a:alpha val="62000"/>
                      </a:srgbClr>
                    </a:gs>
                    <a:gs pos="20000">
                      <a:srgbClr val="6246E8">
                        <a:alpha val="54000"/>
                      </a:srgbClr>
                    </a:gs>
                    <a:gs pos="0">
                      <a:srgbClr val="6246E8">
                        <a:lumMod val="50000"/>
                        <a:lumOff val="50000"/>
                      </a:srgb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n-ea"/>
                </a:endParaRPr>
              </a:p>
            </p:txBody>
          </p:sp>
          <p:sp>
            <p:nvSpPr>
              <p:cNvPr id="367" name="圆柱形 366"/>
              <p:cNvSpPr/>
              <p:nvPr/>
            </p:nvSpPr>
            <p:spPr>
              <a:xfrm>
                <a:off x="8473" y="6828"/>
                <a:ext cx="2254" cy="1441"/>
              </a:xfrm>
              <a:prstGeom prst="can">
                <a:avLst>
                  <a:gd name="adj" fmla="val 43927"/>
                </a:avLst>
              </a:prstGeom>
              <a:solidFill>
                <a:srgbClr val="6246E8"/>
              </a:solidFill>
              <a:ln w="12700" cap="flat">
                <a:solidFill>
                  <a:srgbClr val="6246E8">
                    <a:alpha val="23000"/>
                  </a:srgbClr>
                </a:solidFill>
                <a:prstDash val="solid"/>
                <a:miter lim="800000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  <p:txBody>
              <a:bodyPr rot="0" vertOverflow="overflow" horzOverflow="overflow" vert="horz" wrap="square" lIns="45719" tIns="45719" rIns="45719" bIns="45719" numCol="1" spcCol="38100" rtlCol="0" anchor="ctr" anchorCtr="0" forceAA="0">
                <a:noAutofit/>
              </a:bodyPr>
              <a:lstStyle/>
              <a:p>
                <a:pPr marR="0" indent="0" algn="ctr" defTabSz="914400" rtl="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en-US" altLang="zh-CN" b="0" i="0" u="none" strike="noStrike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微软雅黑" panose="020B0802040204020203" charset="-122"/>
                    <a:ea typeface="微软雅黑" panose="020B0802040204020203" charset="-122"/>
                    <a:cs typeface="微软雅黑" panose="020B0802040204020203" charset="-122"/>
                    <a:sym typeface="微软雅黑" panose="020B0802040204020203" charset="-122"/>
                  </a:rPr>
                  <a:t>AI</a:t>
                </a:r>
                <a:r>
                  <a:rPr kumimoji="0" lang="zh-CN" altLang="en-US" b="0" i="0" u="none" strike="noStrike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微软雅黑" panose="020B0802040204020203" charset="-122"/>
                    <a:ea typeface="微软雅黑" panose="020B0802040204020203" charset="-122"/>
                    <a:cs typeface="微软雅黑" panose="020B0802040204020203" charset="-122"/>
                    <a:sym typeface="微软雅黑" panose="020B0802040204020203" charset="-122"/>
                  </a:rPr>
                  <a:t>知识中</a:t>
                </a:r>
                <a:r>
                  <a:rPr kumimoji="0" lang="zh-CN" altLang="en-US" b="0" i="0" u="none" strike="noStrike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微软雅黑" panose="020B0802040204020203" charset="-122"/>
                    <a:ea typeface="微软雅黑" panose="020B0802040204020203" charset="-122"/>
                    <a:cs typeface="微软雅黑" panose="020B0802040204020203" charset="-122"/>
                    <a:sym typeface="微软雅黑" panose="020B0802040204020203" charset="-122"/>
                  </a:rPr>
                  <a:t>台</a:t>
                </a:r>
                <a:endParaRPr kumimoji="0" lang="zh-CN" altLang="en-US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微软雅黑" panose="020B0802040204020203" charset="-122"/>
                  <a:ea typeface="微软雅黑" panose="020B0802040204020203" charset="-122"/>
                  <a:cs typeface="微软雅黑" panose="020B0802040204020203" charset="-122"/>
                  <a:sym typeface="微软雅黑" panose="020B0802040204020203" charset="-122"/>
                </a:endParaRPr>
              </a:p>
            </p:txBody>
          </p:sp>
          <p:sp>
            <p:nvSpPr>
              <p:cNvPr id="368" name="矩形 367"/>
              <p:cNvSpPr/>
              <p:nvPr>
                <p:custDataLst>
                  <p:tags r:id="rId61"/>
                </p:custDataLst>
              </p:nvPr>
            </p:nvSpPr>
            <p:spPr>
              <a:xfrm>
                <a:off x="6801" y="6330"/>
                <a:ext cx="5598" cy="644"/>
              </a:xfrm>
              <a:prstGeom prst="rect">
                <a:avLst/>
              </a:prstGeom>
              <a:noFill/>
            </p:spPr>
            <p:txBody>
              <a:bodyPr wrap="square" rtlCol="0" anchor="b" anchorCtr="0">
                <a:spAutoFit/>
              </a:bodyPr>
              <a:lstStyle/>
              <a:p>
                <a:pPr algn="ctr">
                  <a:lnSpc>
                    <a:spcPct val="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600" b="1" dirty="0">
                    <a:ln w="0">
                      <a:noFill/>
                    </a:ln>
                    <a:solidFill>
                      <a:srgbClr val="6246E8"/>
                    </a:solidFill>
                    <a:latin typeface="Microsoft YaHei Semibold" panose="020B0802040204020203" charset="-122"/>
                    <a:ea typeface="Microsoft YaHei Semibold" panose="020B0802040204020203" charset="-122"/>
                    <a:cs typeface="Microsoft YaHei Semibold" panose="020B0802040204020203" charset="-122"/>
                    <a:sym typeface="+mn-ea"/>
                  </a:rPr>
                  <a:t>AI Knowledge Engine</a:t>
                </a:r>
                <a:endParaRPr lang="en-US" altLang="zh-CN" sz="1600" b="1" dirty="0">
                  <a:ln w="0">
                    <a:noFill/>
                  </a:ln>
                  <a:solidFill>
                    <a:srgbClr val="6246E8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Microsoft YaHei Semibold" panose="020B0802040204020203" charset="-122"/>
                  <a:sym typeface="+mn-ea"/>
                </a:endParaRPr>
              </a:p>
              <a:p>
                <a:pPr indent="0" algn="ctr" fontAlgn="auto">
                  <a:lnSpc>
                    <a:spcPct val="50000"/>
                  </a:lnSpc>
                  <a:spcBef>
                    <a:spcPts val="800"/>
                  </a:spcBef>
                  <a:spcAft>
                    <a:spcPts val="0"/>
                  </a:spcAft>
                </a:pPr>
                <a:r>
                  <a:rPr lang="en-US" altLang="zh-CN" sz="1200" dirty="0">
                    <a:ln w="0">
                      <a:noFill/>
                    </a:ln>
                    <a:solidFill>
                      <a:srgbClr val="6246E8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  <a:sym typeface="+mn-ea"/>
                  </a:rPr>
                  <a:t>AI </a:t>
                </a:r>
                <a:r>
                  <a:rPr lang="zh-CN" altLang="en-US" sz="1200" dirty="0">
                    <a:ln w="0">
                      <a:noFill/>
                    </a:ln>
                    <a:solidFill>
                      <a:srgbClr val="6246E8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  <a:sym typeface="+mn-ea"/>
                  </a:rPr>
                  <a:t>驱动的知识中枢</a:t>
                </a:r>
                <a:r>
                  <a:rPr lang="en-US" altLang="zh-CN" sz="1200" b="1" dirty="0">
                    <a:ln w="0">
                      <a:noFill/>
                    </a:ln>
                    <a:solidFill>
                      <a:srgbClr val="6246E8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  <a:sym typeface="+mn-ea"/>
                  </a:rPr>
                  <a:t> </a:t>
                </a:r>
                <a:endParaRPr lang="en-US" altLang="zh-CN" sz="1200" b="1" dirty="0">
                  <a:ln w="0">
                    <a:noFill/>
                  </a:ln>
                  <a:solidFill>
                    <a:srgbClr val="6246E8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  <a:sym typeface="+mn-ea"/>
                </a:endParaRPr>
              </a:p>
            </p:txBody>
          </p:sp>
          <p:sp>
            <p:nvSpPr>
              <p:cNvPr id="369" name="椭圆 368"/>
              <p:cNvSpPr/>
              <p:nvPr>
                <p:custDataLst>
                  <p:tags r:id="rId62"/>
                </p:custDataLst>
              </p:nvPr>
            </p:nvSpPr>
            <p:spPr>
              <a:xfrm>
                <a:off x="8579" y="6881"/>
                <a:ext cx="2042" cy="513"/>
              </a:xfrm>
              <a:prstGeom prst="ellipse">
                <a:avLst/>
              </a:prstGeom>
              <a:solidFill>
                <a:srgbClr val="6246E8"/>
              </a:solidFill>
              <a:ln w="12700">
                <a:gradFill>
                  <a:gsLst>
                    <a:gs pos="0">
                      <a:srgbClr val="6246E8">
                        <a:alpha val="0"/>
                      </a:srgbClr>
                    </a:gs>
                    <a:gs pos="80000">
                      <a:srgbClr val="6246E8">
                        <a:alpha val="50000"/>
                      </a:srgbClr>
                    </a:gs>
                    <a:gs pos="100000">
                      <a:srgbClr val="6246E8">
                        <a:alpha val="40000"/>
                      </a:srgbClr>
                    </a:gs>
                    <a:gs pos="54000">
                      <a:srgbClr val="6246E8">
                        <a:alpha val="20000"/>
                      </a:srgbClr>
                    </a:gs>
                    <a:gs pos="19000">
                      <a:srgbClr val="6246E8">
                        <a:alpha val="40000"/>
                      </a:srgbClr>
                    </a:gs>
                  </a:gsLst>
                  <a:lin ang="5760000" scaled="0"/>
                </a:gradFill>
              </a:ln>
              <a:effectLst>
                <a:outerShdw blurRad="901700" dist="317500" dir="2700000" algn="tl" rotWithShape="0">
                  <a:srgbClr val="6246E8">
                    <a:alpha val="1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endParaRPr lang="en-US" altLang="zh-CN">
                  <a:latin typeface="+mn-ea"/>
                  <a:sym typeface="+mn-ea"/>
                </a:endParaRPr>
              </a:p>
            </p:txBody>
          </p:sp>
        </p:grpSp>
        <p:pic>
          <p:nvPicPr>
            <p:cNvPr id="370" name="图片 369" descr="icon-智慧大脑"/>
            <p:cNvPicPr>
              <a:picLocks noChangeAspect="1"/>
            </p:cNvPicPr>
            <p:nvPr/>
          </p:nvPicPr>
          <p:blipFill>
            <a:blip r:embed="rId63"/>
            <a:stretch>
              <a:fillRect/>
            </a:stretch>
          </p:blipFill>
          <p:spPr>
            <a:xfrm>
              <a:off x="9317" y="6886"/>
              <a:ext cx="567" cy="48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0" name="矩形 379"/>
          <p:cNvSpPr/>
          <p:nvPr>
            <p:custDataLst>
              <p:tags r:id="rId1"/>
            </p:custDataLst>
          </p:nvPr>
        </p:nvSpPr>
        <p:spPr>
          <a:xfrm>
            <a:off x="0" y="4705350"/>
            <a:ext cx="12192000" cy="2152015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21" name="组合 20"/>
          <p:cNvGrpSpPr/>
          <p:nvPr/>
        </p:nvGrpSpPr>
        <p:grpSpPr>
          <a:xfrm rot="0">
            <a:off x="606425" y="1568450"/>
            <a:ext cx="1151890" cy="3740150"/>
            <a:chOff x="1872" y="4491"/>
            <a:chExt cx="1814" cy="5890"/>
          </a:xfrm>
        </p:grpSpPr>
        <p:sp>
          <p:nvSpPr>
            <p:cNvPr id="97" name="圆角矩形 96"/>
            <p:cNvSpPr/>
            <p:nvPr/>
          </p:nvSpPr>
          <p:spPr>
            <a:xfrm>
              <a:off x="1872" y="4712"/>
              <a:ext cx="1814" cy="5669"/>
            </a:xfrm>
            <a:prstGeom prst="roundRect">
              <a:avLst>
                <a:gd name="adj" fmla="val 8253"/>
              </a:avLst>
            </a:prstGeom>
            <a:solidFill>
              <a:srgbClr val="28A7A1">
                <a:alpha val="10000"/>
              </a:srgbClr>
            </a:solidFill>
            <a:ln>
              <a:solidFill>
                <a:srgbClr val="28A7A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2212" y="6816"/>
              <a:ext cx="1134" cy="1276"/>
              <a:chOff x="3466" y="4975"/>
              <a:chExt cx="1134" cy="1276"/>
            </a:xfrm>
          </p:grpSpPr>
          <p:pic>
            <p:nvPicPr>
              <p:cNvPr id="19" name="图片 18" descr="/Users/luxinghai/Downloads/生成客户图片 (1).png生成客户图片 (1)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 rotWithShape="1">
              <a:blip r:embed="rId3"/>
              <a:srcRect l="78" r="78"/>
              <a:stretch>
                <a:fillRect/>
              </a:stretch>
            </p:blipFill>
            <p:spPr>
              <a:xfrm flipH="1">
                <a:off x="3608" y="4975"/>
                <a:ext cx="849" cy="850"/>
              </a:xfrm>
              <a:prstGeom prst="ellipse">
                <a:avLst/>
              </a:prstGeom>
              <a:ln w="31750">
                <a:noFill/>
              </a:ln>
            </p:spPr>
          </p:pic>
          <p:sp>
            <p:nvSpPr>
              <p:cNvPr id="10" name="文本框 9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3466" y="5865"/>
                <a:ext cx="1134" cy="3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10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最终用户</a:t>
                </a:r>
                <a:endParaRPr lang="zh-CN" altLang="en-US" sz="10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2212" y="5248"/>
              <a:ext cx="1134" cy="1276"/>
              <a:chOff x="2332" y="4975"/>
              <a:chExt cx="1134" cy="1276"/>
            </a:xfrm>
          </p:grpSpPr>
          <p:pic>
            <p:nvPicPr>
              <p:cNvPr id="5" name="图片 4" descr="/Users/liuzhuzi/Downloads/云小慧默认.png云小慧默认"/>
              <p:cNvPicPr>
                <a:picLocks noChangeAspect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>
              <a:xfrm>
                <a:off x="2474" y="4975"/>
                <a:ext cx="850" cy="850"/>
              </a:xfrm>
              <a:prstGeom prst="rect">
                <a:avLst/>
              </a:prstGeom>
            </p:spPr>
          </p:pic>
          <p:sp>
            <p:nvSpPr>
              <p:cNvPr id="11" name="文本框 10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2332" y="5865"/>
                <a:ext cx="1134" cy="3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10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云</a:t>
                </a:r>
                <a:r>
                  <a:rPr lang="zh-CN" altLang="en-US" sz="10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小慧</a:t>
                </a:r>
                <a:endParaRPr lang="zh-CN" altLang="en-US" sz="10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1929" y="8384"/>
              <a:ext cx="1701" cy="1756"/>
              <a:chOff x="1929" y="8257"/>
              <a:chExt cx="1701" cy="1756"/>
            </a:xfrm>
          </p:grpSpPr>
          <p:pic>
            <p:nvPicPr>
              <p:cNvPr id="7" name="图片 6" descr="/Users/liuzhuzi/Downloads/ipad (1).svgipad (1)"/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 t="23" b="23"/>
              <a:stretch>
                <a:fillRect/>
              </a:stretch>
            </p:blipFill>
            <p:spPr>
              <a:xfrm>
                <a:off x="2414" y="8257"/>
                <a:ext cx="731" cy="731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929" y="9021"/>
                <a:ext cx="1701" cy="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defRPr/>
                </a:pPr>
                <a:r>
                  <a:rPr lang="zh-CN" altLang="en-US" sz="10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多端</a:t>
                </a:r>
                <a:r>
                  <a:rPr lang="zh-CN" altLang="en-US" sz="10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接入</a:t>
                </a:r>
                <a:endParaRPr lang="en-US" altLang="zh-CN" sz="800">
                  <a:solidFill>
                    <a:srgbClr val="6B7280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endParaRPr>
              </a:p>
              <a:p>
                <a:pPr lvl="0" algn="ctr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en-US" altLang="zh-CN" sz="800">
                    <a:solidFill>
                      <a:srgbClr val="6B7280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Web/</a:t>
                </a:r>
                <a:r>
                  <a:rPr lang="zh-CN" altLang="en-US" sz="800">
                    <a:solidFill>
                      <a:srgbClr val="6B7280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移动端</a:t>
                </a:r>
                <a:r>
                  <a:rPr lang="en-US" altLang="zh-CN" sz="800">
                    <a:solidFill>
                      <a:srgbClr val="6B7280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/</a:t>
                </a:r>
                <a:r>
                  <a:rPr lang="zh-CN" altLang="en-US" sz="800">
                    <a:solidFill>
                      <a:srgbClr val="6B7280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微信</a:t>
                </a:r>
                <a:endParaRPr lang="zh-CN" altLang="en-US" sz="800">
                  <a:solidFill>
                    <a:srgbClr val="6B7280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endParaRPr>
              </a:p>
              <a:p>
                <a:pPr lvl="0" algn="ctr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800">
                    <a:solidFill>
                      <a:srgbClr val="6B7280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企业微信</a:t>
                </a:r>
                <a:r>
                  <a:rPr lang="en-US" altLang="zh-CN" sz="800">
                    <a:solidFill>
                      <a:srgbClr val="6B7280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/</a:t>
                </a:r>
                <a:r>
                  <a:rPr lang="zh-CN" altLang="en-US" sz="800">
                    <a:solidFill>
                      <a:srgbClr val="6B7280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邮件等</a:t>
                </a:r>
                <a:endParaRPr lang="zh-CN" altLang="en-US" sz="800">
                  <a:solidFill>
                    <a:srgbClr val="6B7280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endParaRPr>
              </a:p>
            </p:txBody>
          </p:sp>
        </p:grpSp>
        <p:sp>
          <p:nvSpPr>
            <p:cNvPr id="20" name="圆角矩形 19"/>
            <p:cNvSpPr/>
            <p:nvPr/>
          </p:nvSpPr>
          <p:spPr>
            <a:xfrm>
              <a:off x="1985" y="4491"/>
              <a:ext cx="1587" cy="454"/>
            </a:xfrm>
            <a:prstGeom prst="roundRect">
              <a:avLst/>
            </a:prstGeom>
            <a:solidFill>
              <a:srgbClr val="28A7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1000"/>
                <a:t>服务请求入口</a:t>
              </a:r>
              <a:endParaRPr lang="zh-CN" altLang="en-US" sz="1000"/>
            </a:p>
          </p:txBody>
        </p:sp>
      </p:grpSp>
      <p:sp>
        <p:nvSpPr>
          <p:cNvPr id="66" name="圆角矩形 65"/>
          <p:cNvSpPr/>
          <p:nvPr/>
        </p:nvSpPr>
        <p:spPr>
          <a:xfrm>
            <a:off x="2564765" y="1276350"/>
            <a:ext cx="1367790" cy="4032250"/>
          </a:xfrm>
          <a:prstGeom prst="roundRect">
            <a:avLst>
              <a:gd name="adj" fmla="val 3946"/>
            </a:avLst>
          </a:prstGeom>
          <a:solidFill>
            <a:srgbClr val="F4F2FD"/>
          </a:solidFill>
          <a:ln>
            <a:solidFill>
              <a:srgbClr val="6246E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 rot="0">
            <a:off x="2774315" y="1512570"/>
            <a:ext cx="1021080" cy="288290"/>
            <a:chOff x="4369" y="2347"/>
            <a:chExt cx="1608" cy="454"/>
          </a:xfrm>
        </p:grpSpPr>
        <p:grpSp>
          <p:nvGrpSpPr>
            <p:cNvPr id="36" name="组合 35"/>
            <p:cNvGrpSpPr/>
            <p:nvPr/>
          </p:nvGrpSpPr>
          <p:grpSpPr>
            <a:xfrm>
              <a:off x="4369" y="2347"/>
              <a:ext cx="454" cy="454"/>
              <a:chOff x="4369" y="2347"/>
              <a:chExt cx="454" cy="454"/>
            </a:xfrm>
          </p:grpSpPr>
          <p:sp>
            <p:nvSpPr>
              <p:cNvPr id="22" name="椭圆 21"/>
              <p:cNvSpPr>
                <a:spLocks noChangeAspect="1"/>
              </p:cNvSpPr>
              <p:nvPr/>
            </p:nvSpPr>
            <p:spPr>
              <a:xfrm>
                <a:off x="4369" y="2347"/>
                <a:ext cx="454" cy="454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pic>
            <p:nvPicPr>
              <p:cNvPr id="23" name="图片 22" descr="机器人 (2)"/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4458" y="2412"/>
                <a:ext cx="294" cy="294"/>
              </a:xfrm>
              <a:prstGeom prst="rect">
                <a:avLst/>
              </a:prstGeom>
            </p:spPr>
          </p:pic>
        </p:grpSp>
        <p:sp>
          <p:nvSpPr>
            <p:cNvPr id="28" name="文本框 27"/>
            <p:cNvSpPr txBox="1"/>
            <p:nvPr>
              <p:custDataLst>
                <p:tags r:id="rId12"/>
              </p:custDataLst>
            </p:nvPr>
          </p:nvSpPr>
          <p:spPr>
            <a:xfrm>
              <a:off x="4843" y="2378"/>
              <a:ext cx="1134" cy="3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en-US" altLang="zh-CN" sz="9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AI </a:t>
              </a:r>
              <a:r>
                <a:rPr lang="zh-CN" altLang="en-US" sz="9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受理</a:t>
              </a:r>
              <a:endParaRPr lang="zh-CN" altLang="en-US" sz="9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 rot="0">
            <a:off x="2774315" y="2076450"/>
            <a:ext cx="1021080" cy="288290"/>
            <a:chOff x="4369" y="3214"/>
            <a:chExt cx="1608" cy="454"/>
          </a:xfrm>
        </p:grpSpPr>
        <p:grpSp>
          <p:nvGrpSpPr>
            <p:cNvPr id="41" name="组合 40"/>
            <p:cNvGrpSpPr/>
            <p:nvPr/>
          </p:nvGrpSpPr>
          <p:grpSpPr>
            <a:xfrm>
              <a:off x="4369" y="3214"/>
              <a:ext cx="454" cy="454"/>
              <a:chOff x="4369" y="3214"/>
              <a:chExt cx="454" cy="454"/>
            </a:xfrm>
          </p:grpSpPr>
          <p:sp>
            <p:nvSpPr>
              <p:cNvPr id="32" name="椭圆 31"/>
              <p:cNvSpPr>
                <a:spLocks noChangeAspect="1"/>
              </p:cNvSpPr>
              <p:nvPr/>
            </p:nvSpPr>
            <p:spPr>
              <a:xfrm>
                <a:off x="4369" y="3214"/>
                <a:ext cx="454" cy="454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pic>
            <p:nvPicPr>
              <p:cNvPr id="33" name="图片 32" descr="/Users/liuzhuzi/Downloads/创建谱书-线性.svg创建谱书-线性"/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483" y="3328"/>
                <a:ext cx="227" cy="227"/>
              </a:xfrm>
              <a:prstGeom prst="rect">
                <a:avLst/>
              </a:prstGeom>
            </p:spPr>
          </p:pic>
        </p:grpSp>
        <p:sp>
          <p:nvSpPr>
            <p:cNvPr id="34" name="文本框 33"/>
            <p:cNvSpPr txBox="1"/>
            <p:nvPr>
              <p:custDataLst>
                <p:tags r:id="rId15"/>
              </p:custDataLst>
            </p:nvPr>
          </p:nvSpPr>
          <p:spPr>
            <a:xfrm>
              <a:off x="4843" y="3260"/>
              <a:ext cx="1134" cy="3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9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工单创建</a:t>
              </a:r>
              <a:endParaRPr lang="zh-CN" altLang="en-US" sz="9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 rot="0">
            <a:off x="2774315" y="2640330"/>
            <a:ext cx="1021080" cy="288290"/>
            <a:chOff x="4369" y="4106"/>
            <a:chExt cx="1608" cy="454"/>
          </a:xfrm>
        </p:grpSpPr>
        <p:sp>
          <p:nvSpPr>
            <p:cNvPr id="37" name="椭圆 36"/>
            <p:cNvSpPr>
              <a:spLocks noChangeAspect="1"/>
            </p:cNvSpPr>
            <p:nvPr/>
          </p:nvSpPr>
          <p:spPr>
            <a:xfrm>
              <a:off x="4369" y="4106"/>
              <a:ext cx="454" cy="454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pic>
          <p:nvPicPr>
            <p:cNvPr id="38" name="图片 37" descr="/Users/liuzhuzi/Downloads/分类 (1).svg分类 (1)"/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4455" y="4192"/>
              <a:ext cx="283" cy="283"/>
            </a:xfrm>
            <a:prstGeom prst="rect">
              <a:avLst/>
            </a:prstGeom>
          </p:spPr>
        </p:pic>
        <p:sp>
          <p:nvSpPr>
            <p:cNvPr id="39" name="文本框 38"/>
            <p:cNvSpPr txBox="1"/>
            <p:nvPr>
              <p:custDataLst>
                <p:tags r:id="rId18"/>
              </p:custDataLst>
            </p:nvPr>
          </p:nvSpPr>
          <p:spPr>
            <a:xfrm>
              <a:off x="4843" y="4152"/>
              <a:ext cx="1134" cy="3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9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智能分类</a:t>
              </a:r>
              <a:endParaRPr lang="zh-CN" altLang="en-US" sz="9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 rot="0">
            <a:off x="2774315" y="3204210"/>
            <a:ext cx="1021080" cy="288290"/>
            <a:chOff x="4369" y="5006"/>
            <a:chExt cx="1608" cy="454"/>
          </a:xfrm>
        </p:grpSpPr>
        <p:sp>
          <p:nvSpPr>
            <p:cNvPr id="42" name="椭圆 41"/>
            <p:cNvSpPr>
              <a:spLocks noChangeAspect="1"/>
            </p:cNvSpPr>
            <p:nvPr/>
          </p:nvSpPr>
          <p:spPr>
            <a:xfrm>
              <a:off x="4369" y="5006"/>
              <a:ext cx="454" cy="454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pic>
          <p:nvPicPr>
            <p:cNvPr id="43" name="图片 42" descr="/Users/liuzhuzi/Downloads/分派.svg分派"/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rcRect/>
            <a:stretch>
              <a:fillRect/>
            </a:stretch>
          </p:blipFill>
          <p:spPr>
            <a:xfrm>
              <a:off x="4426" y="5063"/>
              <a:ext cx="340" cy="340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44" name="文本框 43"/>
            <p:cNvSpPr txBox="1"/>
            <p:nvPr>
              <p:custDataLst>
                <p:tags r:id="rId21"/>
              </p:custDataLst>
            </p:nvPr>
          </p:nvSpPr>
          <p:spPr>
            <a:xfrm>
              <a:off x="4843" y="5052"/>
              <a:ext cx="1134" cy="3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9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工单分派</a:t>
              </a:r>
              <a:endParaRPr lang="zh-CN" altLang="en-US" sz="9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 rot="0">
            <a:off x="2774315" y="3768090"/>
            <a:ext cx="1021080" cy="294640"/>
            <a:chOff x="4369" y="5843"/>
            <a:chExt cx="1608" cy="464"/>
          </a:xfrm>
        </p:grpSpPr>
        <p:grpSp>
          <p:nvGrpSpPr>
            <p:cNvPr id="51" name="组合 50"/>
            <p:cNvGrpSpPr/>
            <p:nvPr/>
          </p:nvGrpSpPr>
          <p:grpSpPr>
            <a:xfrm>
              <a:off x="4369" y="5843"/>
              <a:ext cx="474" cy="464"/>
              <a:chOff x="4369" y="5843"/>
              <a:chExt cx="474" cy="464"/>
            </a:xfrm>
          </p:grpSpPr>
          <p:sp>
            <p:nvSpPr>
              <p:cNvPr id="47" name="椭圆 46"/>
              <p:cNvSpPr>
                <a:spLocks noChangeAspect="1"/>
              </p:cNvSpPr>
              <p:nvPr/>
            </p:nvSpPr>
            <p:spPr>
              <a:xfrm>
                <a:off x="4369" y="5853"/>
                <a:ext cx="454" cy="454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pic>
            <p:nvPicPr>
              <p:cNvPr id="48" name="图片 47" descr="/Users/liuzhuzi/Downloads/execute.svgexecute"/>
              <p:cNvPicPr>
                <a:picLocks noChangeAspect="1"/>
              </p:cNvPicPr>
              <p:nvPr/>
            </p:nvPicPr>
            <p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389" y="5843"/>
                <a:ext cx="454" cy="454"/>
              </a:xfrm>
              <a:prstGeom prst="rect">
                <a:avLst/>
              </a:prstGeom>
              <a:solidFill>
                <a:schemeClr val="bg1"/>
              </a:solidFill>
            </p:spPr>
          </p:pic>
        </p:grpSp>
        <p:sp>
          <p:nvSpPr>
            <p:cNvPr id="49" name="文本框 48"/>
            <p:cNvSpPr txBox="1"/>
            <p:nvPr>
              <p:custDataLst>
                <p:tags r:id="rId24"/>
              </p:custDataLst>
            </p:nvPr>
          </p:nvSpPr>
          <p:spPr>
            <a:xfrm>
              <a:off x="4843" y="5935"/>
              <a:ext cx="1134" cy="3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9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处理执行</a:t>
              </a:r>
              <a:endParaRPr lang="zh-CN" altLang="en-US" sz="9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 rot="0">
            <a:off x="2774315" y="4338320"/>
            <a:ext cx="1021080" cy="288290"/>
            <a:chOff x="4369" y="6777"/>
            <a:chExt cx="1608" cy="454"/>
          </a:xfrm>
        </p:grpSpPr>
        <p:grpSp>
          <p:nvGrpSpPr>
            <p:cNvPr id="56" name="组合 55"/>
            <p:cNvGrpSpPr/>
            <p:nvPr/>
          </p:nvGrpSpPr>
          <p:grpSpPr>
            <a:xfrm>
              <a:off x="4369" y="6777"/>
              <a:ext cx="454" cy="454"/>
              <a:chOff x="4369" y="6777"/>
              <a:chExt cx="454" cy="454"/>
            </a:xfrm>
          </p:grpSpPr>
          <p:sp>
            <p:nvSpPr>
              <p:cNvPr id="52" name="椭圆 51"/>
              <p:cNvSpPr>
                <a:spLocks noChangeAspect="1"/>
              </p:cNvSpPr>
              <p:nvPr/>
            </p:nvSpPr>
            <p:spPr>
              <a:xfrm>
                <a:off x="4369" y="6777"/>
                <a:ext cx="454" cy="454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pic>
            <p:nvPicPr>
              <p:cNvPr id="53" name="图片 52" descr="/Users/liuzhuzi/Downloads/完成.svg完成"/>
              <p:cNvPicPr>
                <a:picLocks noChangeAspect="1"/>
              </p:cNvPicPr>
              <p:nvPr/>
            </p:nvPicPr>
            <p:blipFill>
              <a:blip r:embed="rId25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454" y="6862"/>
                <a:ext cx="283" cy="283"/>
              </a:xfrm>
              <a:prstGeom prst="rect">
                <a:avLst/>
              </a:prstGeom>
            </p:spPr>
          </p:pic>
        </p:grpSp>
        <p:sp>
          <p:nvSpPr>
            <p:cNvPr id="54" name="文本框 53"/>
            <p:cNvSpPr txBox="1"/>
            <p:nvPr>
              <p:custDataLst>
                <p:tags r:id="rId27"/>
              </p:custDataLst>
            </p:nvPr>
          </p:nvSpPr>
          <p:spPr>
            <a:xfrm>
              <a:off x="4843" y="6829"/>
              <a:ext cx="1134" cy="3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9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处理完成</a:t>
              </a:r>
              <a:endParaRPr lang="zh-CN" altLang="en-US" sz="9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 rot="0">
            <a:off x="2774315" y="4902200"/>
            <a:ext cx="1021080" cy="288290"/>
            <a:chOff x="4369" y="7687"/>
            <a:chExt cx="1608" cy="454"/>
          </a:xfrm>
        </p:grpSpPr>
        <p:sp>
          <p:nvSpPr>
            <p:cNvPr id="57" name="椭圆 56"/>
            <p:cNvSpPr>
              <a:spLocks noChangeAspect="1"/>
            </p:cNvSpPr>
            <p:nvPr/>
          </p:nvSpPr>
          <p:spPr>
            <a:xfrm>
              <a:off x="4369" y="7687"/>
              <a:ext cx="454" cy="454"/>
            </a:xfrm>
            <a:prstGeom prst="ellipse">
              <a:avLst/>
            </a:prstGeom>
            <a:solidFill>
              <a:schemeClr val="bg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pic>
          <p:nvPicPr>
            <p:cNvPr id="59" name="图片 58" descr="/Users/liuzhuzi/Downloads/锁住.svg锁住"/>
            <p:cNvPicPr>
              <a:picLocks noChangeAspect="1"/>
            </p:cNvPicPr>
            <p:nvPr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rcRect/>
            <a:stretch>
              <a:fillRect/>
            </a:stretch>
          </p:blipFill>
          <p:spPr>
            <a:xfrm>
              <a:off x="4483" y="7791"/>
              <a:ext cx="227" cy="227"/>
            </a:xfrm>
            <a:prstGeom prst="rect">
              <a:avLst/>
            </a:prstGeom>
          </p:spPr>
        </p:pic>
        <p:sp>
          <p:nvSpPr>
            <p:cNvPr id="60" name="文本框 59"/>
            <p:cNvSpPr txBox="1"/>
            <p:nvPr>
              <p:custDataLst>
                <p:tags r:id="rId30"/>
              </p:custDataLst>
            </p:nvPr>
          </p:nvSpPr>
          <p:spPr>
            <a:xfrm>
              <a:off x="4843" y="7723"/>
              <a:ext cx="1134" cy="3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9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工单关闭</a:t>
              </a:r>
              <a:endParaRPr lang="zh-CN" altLang="en-US" sz="9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</p:grpSp>
      <p:sp>
        <p:nvSpPr>
          <p:cNvPr id="81" name="圆角矩形 80"/>
          <p:cNvSpPr/>
          <p:nvPr/>
        </p:nvSpPr>
        <p:spPr>
          <a:xfrm>
            <a:off x="2636520" y="1144905"/>
            <a:ext cx="1224280" cy="288290"/>
          </a:xfrm>
          <a:prstGeom prst="roundRect">
            <a:avLst/>
          </a:prstGeom>
          <a:solidFill>
            <a:srgbClr val="624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/>
              <a:t>轻帆云</a:t>
            </a:r>
            <a:r>
              <a:rPr lang="en-US" altLang="zh-CN" sz="1000"/>
              <a:t> ITSM </a:t>
            </a:r>
            <a:r>
              <a:rPr lang="zh-CN" altLang="en-US" sz="1000"/>
              <a:t>平台</a:t>
            </a:r>
            <a:endParaRPr lang="zh-CN" altLang="en-US" sz="1000"/>
          </a:p>
        </p:txBody>
      </p:sp>
      <p:cxnSp>
        <p:nvCxnSpPr>
          <p:cNvPr id="89" name="直接箭头连接符 88"/>
          <p:cNvCxnSpPr/>
          <p:nvPr/>
        </p:nvCxnSpPr>
        <p:spPr>
          <a:xfrm>
            <a:off x="2921000" y="1866900"/>
            <a:ext cx="0" cy="143510"/>
          </a:xfrm>
          <a:prstGeom prst="straightConnector1">
            <a:avLst/>
          </a:prstGeom>
          <a:ln w="12700">
            <a:solidFill>
              <a:srgbClr val="6246E8"/>
            </a:solidFill>
            <a:tailEnd type="triangle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0" name="直接箭头连接符 89"/>
          <p:cNvCxnSpPr/>
          <p:nvPr/>
        </p:nvCxnSpPr>
        <p:spPr>
          <a:xfrm>
            <a:off x="2921000" y="2430780"/>
            <a:ext cx="0" cy="143510"/>
          </a:xfrm>
          <a:prstGeom prst="straightConnector1">
            <a:avLst/>
          </a:prstGeom>
          <a:ln w="12700">
            <a:solidFill>
              <a:srgbClr val="6246E8"/>
            </a:solidFill>
            <a:tailEnd type="triangle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1" name="直接箭头连接符 90"/>
          <p:cNvCxnSpPr/>
          <p:nvPr/>
        </p:nvCxnSpPr>
        <p:spPr>
          <a:xfrm>
            <a:off x="2921000" y="2994660"/>
            <a:ext cx="0" cy="143510"/>
          </a:xfrm>
          <a:prstGeom prst="straightConnector1">
            <a:avLst/>
          </a:prstGeom>
          <a:ln w="12700">
            <a:solidFill>
              <a:srgbClr val="6246E8"/>
            </a:solidFill>
            <a:tailEnd type="triangle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2" name="直接箭头连接符 91"/>
          <p:cNvCxnSpPr/>
          <p:nvPr/>
        </p:nvCxnSpPr>
        <p:spPr>
          <a:xfrm>
            <a:off x="2921000" y="3558540"/>
            <a:ext cx="0" cy="143510"/>
          </a:xfrm>
          <a:prstGeom prst="straightConnector1">
            <a:avLst/>
          </a:prstGeom>
          <a:ln w="12700">
            <a:solidFill>
              <a:srgbClr val="6246E8"/>
            </a:solidFill>
            <a:tailEnd type="triangle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3" name="直接箭头连接符 92"/>
          <p:cNvCxnSpPr/>
          <p:nvPr/>
        </p:nvCxnSpPr>
        <p:spPr>
          <a:xfrm>
            <a:off x="2921000" y="4128770"/>
            <a:ext cx="0" cy="143510"/>
          </a:xfrm>
          <a:prstGeom prst="straightConnector1">
            <a:avLst/>
          </a:prstGeom>
          <a:ln w="12700">
            <a:solidFill>
              <a:srgbClr val="6246E8"/>
            </a:solidFill>
            <a:tailEnd type="triangle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94" name="直接箭头连接符 93"/>
          <p:cNvCxnSpPr/>
          <p:nvPr/>
        </p:nvCxnSpPr>
        <p:spPr>
          <a:xfrm>
            <a:off x="2921000" y="4692650"/>
            <a:ext cx="0" cy="143510"/>
          </a:xfrm>
          <a:prstGeom prst="straightConnector1">
            <a:avLst/>
          </a:prstGeom>
          <a:ln w="12700">
            <a:solidFill>
              <a:srgbClr val="6246E8"/>
            </a:solidFill>
            <a:tailEnd type="triangle" w="sm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8" name="圆角矩形 97"/>
          <p:cNvSpPr/>
          <p:nvPr/>
        </p:nvSpPr>
        <p:spPr>
          <a:xfrm>
            <a:off x="4766310" y="1280795"/>
            <a:ext cx="2496820" cy="2124075"/>
          </a:xfrm>
          <a:prstGeom prst="roundRect">
            <a:avLst>
              <a:gd name="adj" fmla="val 2495"/>
            </a:avLst>
          </a:prstGeom>
          <a:solidFill>
            <a:srgbClr val="1759FF">
              <a:alpha val="10000"/>
            </a:srgbClr>
          </a:solidFill>
          <a:ln w="12700">
            <a:solidFill>
              <a:srgbClr val="1759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78" name="组合 177"/>
          <p:cNvGrpSpPr/>
          <p:nvPr/>
        </p:nvGrpSpPr>
        <p:grpSpPr>
          <a:xfrm rot="0">
            <a:off x="4739005" y="2540635"/>
            <a:ext cx="720090" cy="702945"/>
            <a:chOff x="7666" y="4798"/>
            <a:chExt cx="1134" cy="1107"/>
          </a:xfrm>
        </p:grpSpPr>
        <p:grpSp>
          <p:nvGrpSpPr>
            <p:cNvPr id="150" name="组合 149"/>
            <p:cNvGrpSpPr>
              <a:grpSpLocks noChangeAspect="1"/>
            </p:cNvGrpSpPr>
            <p:nvPr/>
          </p:nvGrpSpPr>
          <p:grpSpPr>
            <a:xfrm rot="0">
              <a:off x="7964" y="4798"/>
              <a:ext cx="539" cy="539"/>
              <a:chOff x="4070" y="2644"/>
              <a:chExt cx="624" cy="624"/>
            </a:xfrm>
          </p:grpSpPr>
          <p:sp>
            <p:nvSpPr>
              <p:cNvPr id="151" name="椭圆 150"/>
              <p:cNvSpPr>
                <a:spLocks noChangeAspect="1"/>
              </p:cNvSpPr>
              <p:nvPr/>
            </p:nvSpPr>
            <p:spPr>
              <a:xfrm>
                <a:off x="4070" y="2644"/>
                <a:ext cx="624" cy="624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 sz="800"/>
              </a:p>
            </p:txBody>
          </p:sp>
          <p:pic>
            <p:nvPicPr>
              <p:cNvPr id="152" name="图片 151" descr="/Users/liuzhuzi/Downloads/推理.svg推理"/>
              <p:cNvPicPr>
                <a:picLocks noChangeAspect="1"/>
              </p:cNvPicPr>
              <p:nvPr/>
            </p:nvPicPr>
            <p:blipFill>
              <a:blip r:embed="rId31">
                <a:extLst>
                  <a:ext uri="{96DAC541-7B7A-43D3-8B79-37D633B846F1}">
                    <asvg:svgBlip xmlns:asvg="http://schemas.microsoft.com/office/drawing/2016/SVG/main" r:embed="rId32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212" y="2786"/>
                <a:ext cx="340" cy="340"/>
              </a:xfrm>
              <a:prstGeom prst="rect">
                <a:avLst/>
              </a:prstGeom>
            </p:spPr>
          </p:pic>
        </p:grpSp>
        <p:sp>
          <p:nvSpPr>
            <p:cNvPr id="153" name="文本框 152"/>
            <p:cNvSpPr txBox="1"/>
            <p:nvPr>
              <p:custDataLst>
                <p:tags r:id="rId33"/>
              </p:custDataLst>
            </p:nvPr>
          </p:nvSpPr>
          <p:spPr>
            <a:xfrm>
              <a:off x="7666" y="5422"/>
              <a:ext cx="1134" cy="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智能知识</a:t>
              </a:r>
              <a:endParaRPr lang="zh-CN" altLang="en-US" sz="7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推理</a:t>
              </a:r>
              <a:endParaRPr lang="zh-CN" altLang="en-US" sz="7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 rot="0">
            <a:off x="5349240" y="2540635"/>
            <a:ext cx="720090" cy="702945"/>
            <a:chOff x="8424" y="3690"/>
            <a:chExt cx="1134" cy="1107"/>
          </a:xfrm>
        </p:grpSpPr>
        <p:grpSp>
          <p:nvGrpSpPr>
            <p:cNvPr id="155" name="组合 154"/>
            <p:cNvGrpSpPr>
              <a:grpSpLocks noChangeAspect="1"/>
            </p:cNvGrpSpPr>
            <p:nvPr/>
          </p:nvGrpSpPr>
          <p:grpSpPr>
            <a:xfrm rot="0">
              <a:off x="8722" y="3690"/>
              <a:ext cx="539" cy="539"/>
              <a:chOff x="4070" y="2644"/>
              <a:chExt cx="624" cy="624"/>
            </a:xfrm>
          </p:grpSpPr>
          <p:sp>
            <p:nvSpPr>
              <p:cNvPr id="156" name="椭圆 155"/>
              <p:cNvSpPr>
                <a:spLocks noChangeAspect="1"/>
              </p:cNvSpPr>
              <p:nvPr/>
            </p:nvSpPr>
            <p:spPr>
              <a:xfrm>
                <a:off x="4070" y="2644"/>
                <a:ext cx="624" cy="624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 sz="800"/>
              </a:p>
            </p:txBody>
          </p:sp>
          <p:pic>
            <p:nvPicPr>
              <p:cNvPr id="157" name="图片 156" descr="/Users/liuzhuzi/Downloads/推荐 (2).svg推荐 (2)"/>
              <p:cNvPicPr>
                <a:picLocks noChangeAspect="1"/>
              </p:cNvPicPr>
              <p:nvPr/>
            </p:nvPicPr>
            <p:blipFill>
              <a:blip r:embed="rId34">
                <a:extLst>
                  <a:ext uri="{96DAC541-7B7A-43D3-8B79-37D633B846F1}">
                    <asvg:svgBlip xmlns:asvg="http://schemas.microsoft.com/office/drawing/2016/SVG/main" r:embed="rId35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212" y="2786"/>
                <a:ext cx="340" cy="340"/>
              </a:xfrm>
              <a:prstGeom prst="rect">
                <a:avLst/>
              </a:prstGeom>
            </p:spPr>
          </p:pic>
        </p:grpSp>
        <p:sp>
          <p:nvSpPr>
            <p:cNvPr id="158" name="文本框 157"/>
            <p:cNvSpPr txBox="1"/>
            <p:nvPr>
              <p:custDataLst>
                <p:tags r:id="rId36"/>
              </p:custDataLst>
            </p:nvPr>
          </p:nvSpPr>
          <p:spPr>
            <a:xfrm>
              <a:off x="8424" y="4314"/>
              <a:ext cx="1134" cy="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智能</a:t>
              </a:r>
              <a:r>
                <a: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知识</a:t>
              </a:r>
              <a:endParaRPr lang="zh-CN" altLang="en-US" sz="7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推荐</a:t>
              </a:r>
              <a:endParaRPr lang="zh-CN" altLang="en-US" sz="7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rot="0">
            <a:off x="5959475" y="2540635"/>
            <a:ext cx="720090" cy="594360"/>
            <a:chOff x="9385" y="3690"/>
            <a:chExt cx="1134" cy="936"/>
          </a:xfrm>
        </p:grpSpPr>
        <p:grpSp>
          <p:nvGrpSpPr>
            <p:cNvPr id="160" name="组合 159"/>
            <p:cNvGrpSpPr>
              <a:grpSpLocks noChangeAspect="1"/>
            </p:cNvGrpSpPr>
            <p:nvPr/>
          </p:nvGrpSpPr>
          <p:grpSpPr>
            <a:xfrm rot="0">
              <a:off x="9683" y="3690"/>
              <a:ext cx="539" cy="539"/>
              <a:chOff x="4070" y="2644"/>
              <a:chExt cx="624" cy="624"/>
            </a:xfrm>
          </p:grpSpPr>
          <p:sp>
            <p:nvSpPr>
              <p:cNvPr id="161" name="椭圆 160"/>
              <p:cNvSpPr>
                <a:spLocks noChangeAspect="1"/>
              </p:cNvSpPr>
              <p:nvPr/>
            </p:nvSpPr>
            <p:spPr>
              <a:xfrm>
                <a:off x="4070" y="2644"/>
                <a:ext cx="624" cy="624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 sz="800"/>
              </a:p>
            </p:txBody>
          </p:sp>
          <p:pic>
            <p:nvPicPr>
              <p:cNvPr id="162" name="图片 161" descr="/Users/liuzhuzi/Downloads/composer 逻辑编排.svgcomposer 逻辑编排"/>
              <p:cNvPicPr>
                <a:picLocks noChangeAspect="1"/>
              </p:cNvPicPr>
              <p:nvPr/>
            </p:nvPicPr>
            <p:blipFill>
              <a:blip r:embed="rId37">
                <a:extLst>
                  <a:ext uri="{96DAC541-7B7A-43D3-8B79-37D633B846F1}">
                    <asvg:svgBlip xmlns:asvg="http://schemas.microsoft.com/office/drawing/2016/SVG/main" r:embed="rId38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212" y="2786"/>
                <a:ext cx="340" cy="340"/>
              </a:xfrm>
              <a:prstGeom prst="rect">
                <a:avLst/>
              </a:prstGeom>
            </p:spPr>
          </p:pic>
        </p:grpSp>
        <p:sp>
          <p:nvSpPr>
            <p:cNvPr id="163" name="文本框 162"/>
            <p:cNvSpPr txBox="1"/>
            <p:nvPr>
              <p:custDataLst>
                <p:tags r:id="rId39"/>
              </p:custDataLst>
            </p:nvPr>
          </p:nvSpPr>
          <p:spPr>
            <a:xfrm>
              <a:off x="9385" y="4314"/>
              <a:ext cx="1134" cy="3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任务</a:t>
              </a:r>
              <a:r>
                <a: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编排</a:t>
              </a:r>
              <a:endParaRPr lang="zh-CN" altLang="en-US" sz="7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</p:grpSp>
      <p:grpSp>
        <p:nvGrpSpPr>
          <p:cNvPr id="182" name="组合 181"/>
          <p:cNvGrpSpPr/>
          <p:nvPr/>
        </p:nvGrpSpPr>
        <p:grpSpPr>
          <a:xfrm rot="0">
            <a:off x="6569710" y="2540635"/>
            <a:ext cx="720090" cy="594360"/>
            <a:chOff x="10549" y="4798"/>
            <a:chExt cx="1134" cy="936"/>
          </a:xfrm>
        </p:grpSpPr>
        <p:grpSp>
          <p:nvGrpSpPr>
            <p:cNvPr id="165" name="组合 164"/>
            <p:cNvGrpSpPr>
              <a:grpSpLocks noChangeAspect="1"/>
            </p:cNvGrpSpPr>
            <p:nvPr/>
          </p:nvGrpSpPr>
          <p:grpSpPr>
            <a:xfrm rot="0">
              <a:off x="10847" y="4798"/>
              <a:ext cx="539" cy="539"/>
              <a:chOff x="4070" y="2644"/>
              <a:chExt cx="624" cy="624"/>
            </a:xfrm>
          </p:grpSpPr>
          <p:sp>
            <p:nvSpPr>
              <p:cNvPr id="166" name="椭圆 165"/>
              <p:cNvSpPr>
                <a:spLocks noChangeAspect="1"/>
              </p:cNvSpPr>
              <p:nvPr/>
            </p:nvSpPr>
            <p:spPr>
              <a:xfrm>
                <a:off x="4070" y="2644"/>
                <a:ext cx="624" cy="624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 sz="800"/>
              </a:p>
            </p:txBody>
          </p:sp>
          <p:pic>
            <p:nvPicPr>
              <p:cNvPr id="167" name="图片 166" descr="/Users/liuzhuzi/Downloads/调用.svg调用"/>
              <p:cNvPicPr>
                <a:picLocks noChangeAspect="1"/>
              </p:cNvPicPr>
              <p:nvPr/>
            </p:nvPicPr>
            <p:blipFill>
              <a:blip r:embed="rId40">
                <a:extLst>
                  <a:ext uri="{96DAC541-7B7A-43D3-8B79-37D633B846F1}">
                    <asvg:svgBlip xmlns:asvg="http://schemas.microsoft.com/office/drawing/2016/SVG/main" r:embed="rId41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212" y="2786"/>
                <a:ext cx="340" cy="340"/>
              </a:xfrm>
              <a:prstGeom prst="rect">
                <a:avLst/>
              </a:prstGeom>
            </p:spPr>
          </p:pic>
        </p:grpSp>
        <p:sp>
          <p:nvSpPr>
            <p:cNvPr id="168" name="文本框 167"/>
            <p:cNvSpPr txBox="1"/>
            <p:nvPr>
              <p:custDataLst>
                <p:tags r:id="rId42"/>
              </p:custDataLst>
            </p:nvPr>
          </p:nvSpPr>
          <p:spPr>
            <a:xfrm>
              <a:off x="10549" y="5422"/>
              <a:ext cx="1134" cy="3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工具</a:t>
              </a:r>
              <a:r>
                <a: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调用</a:t>
              </a:r>
              <a:endParaRPr lang="zh-CN" altLang="en-US" sz="7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</p:grpSp>
      <p:sp>
        <p:nvSpPr>
          <p:cNvPr id="187" name="圆角矩形 186"/>
          <p:cNvSpPr/>
          <p:nvPr/>
        </p:nvSpPr>
        <p:spPr>
          <a:xfrm>
            <a:off x="4826635" y="1144905"/>
            <a:ext cx="2376170" cy="288290"/>
          </a:xfrm>
          <a:prstGeom prst="roundRect">
            <a:avLst/>
          </a:prstGeom>
          <a:solidFill>
            <a:srgbClr val="175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000"/>
              <a:t>Castrel AI </a:t>
            </a:r>
            <a:r>
              <a:rPr lang="zh-CN" altLang="en-US" sz="1000"/>
              <a:t>能力</a:t>
            </a:r>
            <a:r>
              <a:rPr lang="zh-CN" altLang="en-US" sz="1000"/>
              <a:t>引擎</a:t>
            </a:r>
            <a:endParaRPr lang="zh-CN" altLang="en-US" sz="1000"/>
          </a:p>
        </p:txBody>
      </p:sp>
      <p:grpSp>
        <p:nvGrpSpPr>
          <p:cNvPr id="35" name="组合 34"/>
          <p:cNvGrpSpPr/>
          <p:nvPr/>
        </p:nvGrpSpPr>
        <p:grpSpPr>
          <a:xfrm rot="0">
            <a:off x="4739005" y="1619885"/>
            <a:ext cx="2550795" cy="702945"/>
            <a:chOff x="7463" y="2370"/>
            <a:chExt cx="4017" cy="1107"/>
          </a:xfrm>
        </p:grpSpPr>
        <p:grpSp>
          <p:nvGrpSpPr>
            <p:cNvPr id="183" name="组合 182"/>
            <p:cNvGrpSpPr/>
            <p:nvPr/>
          </p:nvGrpSpPr>
          <p:grpSpPr>
            <a:xfrm rot="0">
              <a:off x="7463" y="2370"/>
              <a:ext cx="1134" cy="1106"/>
              <a:chOff x="7666" y="3678"/>
              <a:chExt cx="1134" cy="1106"/>
            </a:xfrm>
          </p:grpSpPr>
          <p:grpSp>
            <p:nvGrpSpPr>
              <p:cNvPr id="100" name="组合 99"/>
              <p:cNvGrpSpPr>
                <a:grpSpLocks noChangeAspect="1"/>
              </p:cNvGrpSpPr>
              <p:nvPr/>
            </p:nvGrpSpPr>
            <p:grpSpPr>
              <a:xfrm rot="0">
                <a:off x="7964" y="3678"/>
                <a:ext cx="539" cy="539"/>
                <a:chOff x="4070" y="2644"/>
                <a:chExt cx="624" cy="624"/>
              </a:xfrm>
            </p:grpSpPr>
            <p:sp>
              <p:nvSpPr>
                <p:cNvPr id="101" name="椭圆 100"/>
                <p:cNvSpPr>
                  <a:spLocks noChangeAspect="1"/>
                </p:cNvSpPr>
                <p:nvPr/>
              </p:nvSpPr>
              <p:spPr>
                <a:xfrm>
                  <a:off x="4070" y="2644"/>
                  <a:ext cx="624" cy="624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en-US" altLang="zh-CN" sz="800"/>
                </a:p>
              </p:txBody>
            </p:sp>
            <p:pic>
              <p:nvPicPr>
                <p:cNvPr id="102" name="图片 101" descr="/Users/liuzhuzi/Downloads/自然语言理解.svg自然语言理解"/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96DAC541-7B7A-43D3-8B79-37D633B846F1}">
                      <asvg:svgBlip xmlns:asvg="http://schemas.microsoft.com/office/drawing/2016/SVG/main" r:embed="rId44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4212" y="2786"/>
                  <a:ext cx="340" cy="340"/>
                </a:xfrm>
                <a:prstGeom prst="rect">
                  <a:avLst/>
                </a:prstGeom>
              </p:spPr>
            </p:pic>
          </p:grpSp>
          <p:sp>
            <p:nvSpPr>
              <p:cNvPr id="103" name="文本框 102"/>
              <p:cNvSpPr txBox="1"/>
              <p:nvPr>
                <p:custDataLst>
                  <p:tags r:id="rId45"/>
                </p:custDataLst>
              </p:nvPr>
            </p:nvSpPr>
            <p:spPr>
              <a:xfrm>
                <a:off x="7666" y="4302"/>
                <a:ext cx="1134" cy="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自然语言理解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endParaRPr>
              </a:p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en-US" altLang="zh-CN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（NLU）</a:t>
                </a:r>
                <a:endParaRPr lang="en-US" altLang="zh-CN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endParaRPr>
              </a:p>
            </p:txBody>
          </p:sp>
        </p:grpSp>
        <p:grpSp>
          <p:nvGrpSpPr>
            <p:cNvPr id="175" name="组合 174"/>
            <p:cNvGrpSpPr/>
            <p:nvPr/>
          </p:nvGrpSpPr>
          <p:grpSpPr>
            <a:xfrm rot="0">
              <a:off x="8424" y="2370"/>
              <a:ext cx="1134" cy="936"/>
              <a:chOff x="8627" y="3678"/>
              <a:chExt cx="1134" cy="936"/>
            </a:xfrm>
          </p:grpSpPr>
          <p:grpSp>
            <p:nvGrpSpPr>
              <p:cNvPr id="107" name="组合 106"/>
              <p:cNvGrpSpPr>
                <a:grpSpLocks noChangeAspect="1"/>
              </p:cNvGrpSpPr>
              <p:nvPr/>
            </p:nvGrpSpPr>
            <p:grpSpPr>
              <a:xfrm rot="0">
                <a:off x="8925" y="3678"/>
                <a:ext cx="539" cy="539"/>
                <a:chOff x="4070" y="2644"/>
                <a:chExt cx="624" cy="624"/>
              </a:xfrm>
            </p:grpSpPr>
            <p:sp>
              <p:nvSpPr>
                <p:cNvPr id="108" name="椭圆 107"/>
                <p:cNvSpPr>
                  <a:spLocks noChangeAspect="1"/>
                </p:cNvSpPr>
                <p:nvPr/>
              </p:nvSpPr>
              <p:spPr>
                <a:xfrm>
                  <a:off x="4070" y="2644"/>
                  <a:ext cx="624" cy="624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en-US" altLang="zh-CN" sz="800"/>
                </a:p>
              </p:txBody>
            </p:sp>
            <p:pic>
              <p:nvPicPr>
                <p:cNvPr id="109" name="图片 108" descr="/Users/liuzhuzi/Downloads/意图识别.svg意图识别"/>
                <p:cNvPicPr>
                  <a:picLocks noChangeAspect="1"/>
                </p:cNvPicPr>
                <p:nvPr/>
              </p:nvPicPr>
              <p:blipFill>
                <a:blip r:embed="rId46">
                  <a:extLst>
                    <a:ext uri="{96DAC541-7B7A-43D3-8B79-37D633B846F1}">
                      <asvg:svgBlip xmlns:asvg="http://schemas.microsoft.com/office/drawing/2016/SVG/main" r:embed="rId47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4212" y="2786"/>
                  <a:ext cx="340" cy="340"/>
                </a:xfrm>
                <a:prstGeom prst="rect">
                  <a:avLst/>
                </a:prstGeom>
              </p:spPr>
            </p:pic>
          </p:grpSp>
          <p:sp>
            <p:nvSpPr>
              <p:cNvPr id="110" name="文本框 109"/>
              <p:cNvSpPr txBox="1"/>
              <p:nvPr>
                <p:custDataLst>
                  <p:tags r:id="rId48"/>
                </p:custDataLst>
              </p:nvPr>
            </p:nvSpPr>
            <p:spPr>
              <a:xfrm>
                <a:off x="8627" y="4302"/>
                <a:ext cx="1134" cy="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意图识别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endParaRPr>
              </a:p>
            </p:txBody>
          </p:sp>
        </p:grpSp>
        <p:grpSp>
          <p:nvGrpSpPr>
            <p:cNvPr id="176" name="组合 175"/>
            <p:cNvGrpSpPr/>
            <p:nvPr/>
          </p:nvGrpSpPr>
          <p:grpSpPr>
            <a:xfrm rot="0">
              <a:off x="9385" y="2370"/>
              <a:ext cx="1134" cy="1106"/>
              <a:chOff x="9588" y="3678"/>
              <a:chExt cx="1134" cy="1106"/>
            </a:xfrm>
          </p:grpSpPr>
          <p:grpSp>
            <p:nvGrpSpPr>
              <p:cNvPr id="112" name="组合 111"/>
              <p:cNvGrpSpPr>
                <a:grpSpLocks noChangeAspect="1"/>
              </p:cNvGrpSpPr>
              <p:nvPr/>
            </p:nvGrpSpPr>
            <p:grpSpPr>
              <a:xfrm rot="0">
                <a:off x="9886" y="3678"/>
                <a:ext cx="539" cy="539"/>
                <a:chOff x="4070" y="2644"/>
                <a:chExt cx="624" cy="624"/>
              </a:xfrm>
            </p:grpSpPr>
            <p:sp>
              <p:nvSpPr>
                <p:cNvPr id="113" name="椭圆 112"/>
                <p:cNvSpPr>
                  <a:spLocks noChangeAspect="1"/>
                </p:cNvSpPr>
                <p:nvPr/>
              </p:nvSpPr>
              <p:spPr>
                <a:xfrm>
                  <a:off x="4070" y="2644"/>
                  <a:ext cx="624" cy="624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en-US" altLang="zh-CN" sz="800"/>
                </a:p>
              </p:txBody>
            </p:sp>
            <p:pic>
              <p:nvPicPr>
                <p:cNvPr id="114" name="图片 113" descr="/Users/liuzhuzi/Downloads/文本生成.svg文本生成"/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96DAC541-7B7A-43D3-8B79-37D633B846F1}">
                      <asvg:svgBlip xmlns:asvg="http://schemas.microsoft.com/office/drawing/2016/SVG/main" r:embed="rId5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4212" y="2786"/>
                  <a:ext cx="340" cy="340"/>
                </a:xfrm>
                <a:prstGeom prst="rect">
                  <a:avLst/>
                </a:prstGeom>
              </p:spPr>
            </p:pic>
          </p:grpSp>
          <p:sp>
            <p:nvSpPr>
              <p:cNvPr id="115" name="文本框 114"/>
              <p:cNvSpPr txBox="1"/>
              <p:nvPr>
                <p:custDataLst>
                  <p:tags r:id="rId51"/>
                </p:custDataLst>
              </p:nvPr>
            </p:nvSpPr>
            <p:spPr>
              <a:xfrm>
                <a:off x="9588" y="4302"/>
                <a:ext cx="1134" cy="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文本生成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endParaRPr>
              </a:p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en-US" altLang="zh-CN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（NLG）</a:t>
                </a:r>
                <a:endParaRPr lang="en-US" altLang="zh-CN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endParaRPr>
              </a:p>
            </p:txBody>
          </p:sp>
        </p:grpSp>
        <p:grpSp>
          <p:nvGrpSpPr>
            <p:cNvPr id="177" name="组合 176"/>
            <p:cNvGrpSpPr/>
            <p:nvPr/>
          </p:nvGrpSpPr>
          <p:grpSpPr>
            <a:xfrm rot="0">
              <a:off x="10346" y="2370"/>
              <a:ext cx="1134" cy="1107"/>
              <a:chOff x="10549" y="3678"/>
              <a:chExt cx="1134" cy="1107"/>
            </a:xfrm>
          </p:grpSpPr>
          <p:grpSp>
            <p:nvGrpSpPr>
              <p:cNvPr id="117" name="组合 116"/>
              <p:cNvGrpSpPr>
                <a:grpSpLocks noChangeAspect="1"/>
              </p:cNvGrpSpPr>
              <p:nvPr/>
            </p:nvGrpSpPr>
            <p:grpSpPr>
              <a:xfrm rot="0">
                <a:off x="10847" y="3678"/>
                <a:ext cx="539" cy="539"/>
                <a:chOff x="4070" y="2644"/>
                <a:chExt cx="624" cy="624"/>
              </a:xfrm>
            </p:grpSpPr>
            <p:sp>
              <p:nvSpPr>
                <p:cNvPr id="118" name="椭圆 117"/>
                <p:cNvSpPr>
                  <a:spLocks noChangeAspect="1"/>
                </p:cNvSpPr>
                <p:nvPr/>
              </p:nvSpPr>
              <p:spPr>
                <a:xfrm>
                  <a:off x="4070" y="2644"/>
                  <a:ext cx="624" cy="624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en-US" altLang="zh-CN" sz="800"/>
                </a:p>
              </p:txBody>
            </p:sp>
            <p:pic>
              <p:nvPicPr>
                <p:cNvPr id="119" name="图片 118" descr="/Users/liuzhuzi/Downloads/对话.svg对话"/>
                <p:cNvPicPr>
                  <a:picLocks noChangeAspect="1"/>
                </p:cNvPicPr>
                <p:nvPr/>
              </p:nvPicPr>
              <p:blipFill>
                <a:blip r:embed="rId52">
                  <a:extLst>
                    <a:ext uri="{96DAC541-7B7A-43D3-8B79-37D633B846F1}">
                      <asvg:svgBlip xmlns:asvg="http://schemas.microsoft.com/office/drawing/2016/SVG/main" r:embed="rId53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4212" y="2786"/>
                  <a:ext cx="340" cy="340"/>
                </a:xfrm>
                <a:prstGeom prst="rect">
                  <a:avLst/>
                </a:prstGeom>
              </p:spPr>
            </p:pic>
          </p:grpSp>
          <p:sp>
            <p:nvSpPr>
              <p:cNvPr id="120" name="文本框 119"/>
              <p:cNvSpPr txBox="1"/>
              <p:nvPr>
                <p:custDataLst>
                  <p:tags r:id="rId54"/>
                </p:custDataLst>
              </p:nvPr>
            </p:nvSpPr>
            <p:spPr>
              <a:xfrm>
                <a:off x="10549" y="4302"/>
                <a:ext cx="1134" cy="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多轮对话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endParaRPr>
              </a:p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管理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endParaRPr>
              </a:p>
            </p:txBody>
          </p:sp>
        </p:grpSp>
        <p:cxnSp>
          <p:nvCxnSpPr>
            <p:cNvPr id="189" name="直接箭头连接符 188"/>
            <p:cNvCxnSpPr/>
            <p:nvPr/>
          </p:nvCxnSpPr>
          <p:spPr>
            <a:xfrm>
              <a:off x="8406" y="2640"/>
              <a:ext cx="227" cy="0"/>
            </a:xfrm>
            <a:prstGeom prst="straightConnector1">
              <a:avLst/>
            </a:prstGeom>
            <a:ln w="12700">
              <a:solidFill>
                <a:srgbClr val="1759FF"/>
              </a:solidFill>
              <a:tailEnd type="triangle" w="sm" len="sm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0" name="直接箭头连接符 189"/>
            <p:cNvCxnSpPr/>
            <p:nvPr/>
          </p:nvCxnSpPr>
          <p:spPr>
            <a:xfrm>
              <a:off x="9361" y="2640"/>
              <a:ext cx="227" cy="0"/>
            </a:xfrm>
            <a:prstGeom prst="straightConnector1">
              <a:avLst/>
            </a:prstGeom>
            <a:ln w="12700">
              <a:solidFill>
                <a:srgbClr val="1759FF"/>
              </a:solidFill>
              <a:tailEnd type="triangle" w="sm" len="sm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1" name="直接箭头连接符 190"/>
            <p:cNvCxnSpPr/>
            <p:nvPr/>
          </p:nvCxnSpPr>
          <p:spPr>
            <a:xfrm>
              <a:off x="10328" y="2640"/>
              <a:ext cx="227" cy="0"/>
            </a:xfrm>
            <a:prstGeom prst="straightConnector1">
              <a:avLst/>
            </a:prstGeom>
            <a:ln w="12700">
              <a:solidFill>
                <a:srgbClr val="1759FF"/>
              </a:solidFill>
              <a:tailEnd type="triangle" w="sm" len="sm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95" name="圆角矩形 194"/>
          <p:cNvSpPr/>
          <p:nvPr/>
        </p:nvSpPr>
        <p:spPr>
          <a:xfrm>
            <a:off x="8113395" y="1280795"/>
            <a:ext cx="1583690" cy="2124075"/>
          </a:xfrm>
          <a:prstGeom prst="roundRect">
            <a:avLst>
              <a:gd name="adj" fmla="val 3038"/>
            </a:avLst>
          </a:prstGeom>
          <a:solidFill>
            <a:srgbClr val="4CAF50">
              <a:alpha val="10000"/>
            </a:srgbClr>
          </a:solidFill>
          <a:ln>
            <a:solidFill>
              <a:srgbClr val="4CAF5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7" name="圆角矩形 216"/>
          <p:cNvSpPr/>
          <p:nvPr/>
        </p:nvSpPr>
        <p:spPr>
          <a:xfrm>
            <a:off x="8185150" y="1144905"/>
            <a:ext cx="1440180" cy="288290"/>
          </a:xfrm>
          <a:prstGeom prst="roundRect">
            <a:avLst/>
          </a:prstGeom>
          <a:solidFill>
            <a:srgbClr val="4CAF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/>
              <a:t>数据</a:t>
            </a:r>
            <a:r>
              <a:rPr lang="zh-CN" altLang="en-US" sz="1000"/>
              <a:t>底座</a:t>
            </a:r>
            <a:endParaRPr lang="zh-CN" altLang="en-US" sz="1000"/>
          </a:p>
        </p:txBody>
      </p:sp>
      <p:sp>
        <p:nvSpPr>
          <p:cNvPr id="258" name="圆角矩形 257"/>
          <p:cNvSpPr/>
          <p:nvPr/>
        </p:nvSpPr>
        <p:spPr>
          <a:xfrm>
            <a:off x="10521315" y="1280795"/>
            <a:ext cx="1151890" cy="2124075"/>
          </a:xfrm>
          <a:prstGeom prst="roundRect">
            <a:avLst>
              <a:gd name="adj" fmla="val 5402"/>
            </a:avLst>
          </a:prstGeom>
          <a:solidFill>
            <a:srgbClr val="6265FB">
              <a:alpha val="10000"/>
            </a:srgbClr>
          </a:solidFill>
          <a:ln>
            <a:solidFill>
              <a:srgbClr val="6265F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70" name="组合 269"/>
          <p:cNvGrpSpPr/>
          <p:nvPr/>
        </p:nvGrpSpPr>
        <p:grpSpPr>
          <a:xfrm rot="0">
            <a:off x="10737215" y="2146935"/>
            <a:ext cx="720090" cy="459740"/>
            <a:chOff x="16910" y="4011"/>
            <a:chExt cx="1134" cy="724"/>
          </a:xfrm>
        </p:grpSpPr>
        <p:pic>
          <p:nvPicPr>
            <p:cNvPr id="260" name="图片 259" descr="/Users/liuzhuzi/Downloads/数据洞察 (2).svg数据洞察 (2)"/>
            <p:cNvPicPr>
              <a:picLocks noChangeAspect="1"/>
            </p:cNvPicPr>
            <p:nvPr>
              <p:custDataLst>
                <p:tags r:id="rId55"/>
              </p:custDataLst>
            </p:nvPr>
          </p:nvPicPr>
          <p:blipFill rotWithShape="1"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rcRect l="20" t="20" r="20" b="-20"/>
            <a:stretch>
              <a:fillRect/>
            </a:stretch>
          </p:blipFill>
          <p:spPr>
            <a:xfrm flipH="1">
              <a:off x="17279" y="4011"/>
              <a:ext cx="397" cy="397"/>
            </a:xfrm>
            <a:prstGeom prst="ellipse">
              <a:avLst/>
            </a:prstGeom>
          </p:spPr>
        </p:pic>
        <p:sp>
          <p:nvSpPr>
            <p:cNvPr id="261" name="文本框 260"/>
            <p:cNvSpPr txBox="1"/>
            <p:nvPr>
              <p:custDataLst>
                <p:tags r:id="rId58"/>
              </p:custDataLst>
            </p:nvPr>
          </p:nvSpPr>
          <p:spPr>
            <a:xfrm>
              <a:off x="16910" y="4373"/>
              <a:ext cx="1134" cy="3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9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知识分析</a:t>
              </a:r>
              <a:endParaRPr lang="zh-CN" altLang="en-US" sz="9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</p:grpSp>
      <p:grpSp>
        <p:nvGrpSpPr>
          <p:cNvPr id="271" name="组合 270"/>
          <p:cNvGrpSpPr/>
          <p:nvPr/>
        </p:nvGrpSpPr>
        <p:grpSpPr>
          <a:xfrm rot="0">
            <a:off x="10549890" y="1578610"/>
            <a:ext cx="1094740" cy="457200"/>
            <a:chOff x="16615" y="3133"/>
            <a:chExt cx="1724" cy="720"/>
          </a:xfrm>
        </p:grpSpPr>
        <p:pic>
          <p:nvPicPr>
            <p:cNvPr id="263" name="图片 262" descr="/Users/liuzhuzi/Downloads/统计报表.svg统计报表"/>
            <p:cNvPicPr>
              <a:picLocks noChangeAspect="1"/>
            </p:cNvPicPr>
            <p:nvPr/>
          </p:nvPicPr>
          <p:blipFill>
            <a:blip r:embed="rId59">
              <a:extLst>
                <a:ext uri="{96DAC541-7B7A-43D3-8B79-37D633B846F1}">
                  <asvg:svgBlip xmlns:asvg="http://schemas.microsoft.com/office/drawing/2016/SVG/main" r:embed="rId60"/>
                </a:ext>
              </a:extLst>
            </a:blip>
            <a:srcRect/>
            <a:stretch>
              <a:fillRect/>
            </a:stretch>
          </p:blipFill>
          <p:spPr>
            <a:xfrm>
              <a:off x="17279" y="3133"/>
              <a:ext cx="397" cy="397"/>
            </a:xfrm>
            <a:prstGeom prst="rect">
              <a:avLst/>
            </a:prstGeom>
          </p:spPr>
        </p:pic>
        <p:sp>
          <p:nvSpPr>
            <p:cNvPr id="264" name="文本框 263"/>
            <p:cNvSpPr txBox="1"/>
            <p:nvPr>
              <p:custDataLst>
                <p:tags r:id="rId61"/>
              </p:custDataLst>
            </p:nvPr>
          </p:nvSpPr>
          <p:spPr>
            <a:xfrm>
              <a:off x="16615" y="3491"/>
              <a:ext cx="1725" cy="3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9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知识报表</a:t>
              </a:r>
              <a:r>
                <a:rPr lang="en-US" altLang="zh-CN" sz="9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/</a:t>
              </a:r>
              <a:r>
                <a:rPr lang="zh-CN" altLang="en-US" sz="9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月报</a:t>
              </a:r>
              <a:endParaRPr lang="zh-CN" altLang="en-US" sz="9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</p:grpSp>
      <p:grpSp>
        <p:nvGrpSpPr>
          <p:cNvPr id="269" name="组合 268"/>
          <p:cNvGrpSpPr/>
          <p:nvPr/>
        </p:nvGrpSpPr>
        <p:grpSpPr>
          <a:xfrm rot="0">
            <a:off x="10557510" y="2701290"/>
            <a:ext cx="1080135" cy="586105"/>
            <a:chOff x="16627" y="4936"/>
            <a:chExt cx="1701" cy="923"/>
          </a:xfrm>
        </p:grpSpPr>
        <p:pic>
          <p:nvPicPr>
            <p:cNvPr id="266" name="图片 265" descr="/Users/liuzhuzi/Downloads/经营分析.svg经营分析"/>
            <p:cNvPicPr>
              <a:picLocks noChangeAspect="1"/>
            </p:cNvPicPr>
            <p:nvPr/>
          </p:nvPicPr>
          <p:blipFill>
            <a:blip r:embed="rId62">
              <a:extLst>
                <a:ext uri="{96DAC541-7B7A-43D3-8B79-37D633B846F1}">
                  <asvg:svgBlip xmlns:asvg="http://schemas.microsoft.com/office/drawing/2016/SVG/main" r:embed="rId63"/>
                </a:ext>
              </a:extLst>
            </a:blip>
            <a:srcRect/>
            <a:stretch>
              <a:fillRect/>
            </a:stretch>
          </p:blipFill>
          <p:spPr>
            <a:xfrm>
              <a:off x="17307" y="4936"/>
              <a:ext cx="340" cy="340"/>
            </a:xfrm>
            <a:prstGeom prst="rect">
              <a:avLst/>
            </a:prstGeom>
          </p:spPr>
        </p:pic>
        <p:sp>
          <p:nvSpPr>
            <p:cNvPr id="267" name="文本框 266"/>
            <p:cNvSpPr txBox="1"/>
            <p:nvPr>
              <p:custDataLst>
                <p:tags r:id="rId64"/>
              </p:custDataLst>
            </p:nvPr>
          </p:nvSpPr>
          <p:spPr>
            <a:xfrm>
              <a:off x="16627" y="5279"/>
              <a:ext cx="1701" cy="5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9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经营分析</a:t>
              </a:r>
              <a:endParaRPr lang="zh-CN" altLang="en-US" sz="9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  <a:p>
              <a:pPr lvl="0" algn="ctr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9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决策</a:t>
              </a:r>
              <a:r>
                <a:rPr lang="zh-CN" altLang="en-US" sz="9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支持</a:t>
              </a:r>
              <a:endParaRPr lang="zh-CN" altLang="en-US" sz="9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</p:grpSp>
      <p:sp>
        <p:nvSpPr>
          <p:cNvPr id="268" name="圆角矩形 267"/>
          <p:cNvSpPr/>
          <p:nvPr/>
        </p:nvSpPr>
        <p:spPr>
          <a:xfrm>
            <a:off x="10593705" y="1144905"/>
            <a:ext cx="1007745" cy="288290"/>
          </a:xfrm>
          <a:prstGeom prst="roundRect">
            <a:avLst/>
          </a:prstGeom>
          <a:solidFill>
            <a:srgbClr val="6265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/>
              <a:t>知识价值</a:t>
            </a:r>
            <a:r>
              <a:rPr lang="zh-CN" altLang="en-US" sz="1000"/>
              <a:t>输出</a:t>
            </a:r>
            <a:endParaRPr lang="zh-CN" altLang="en-US" sz="1000"/>
          </a:p>
        </p:txBody>
      </p:sp>
      <p:sp>
        <p:nvSpPr>
          <p:cNvPr id="273" name="圆角矩形 272"/>
          <p:cNvSpPr/>
          <p:nvPr/>
        </p:nvSpPr>
        <p:spPr>
          <a:xfrm>
            <a:off x="10521950" y="4241800"/>
            <a:ext cx="1151890" cy="1066800"/>
          </a:xfrm>
          <a:prstGeom prst="roundRect">
            <a:avLst>
              <a:gd name="adj" fmla="val 3896"/>
            </a:avLst>
          </a:prstGeom>
          <a:noFill/>
          <a:ln>
            <a:solidFill>
              <a:srgbClr val="6246E8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666095" y="4514215"/>
            <a:ext cx="1034415" cy="521970"/>
            <a:chOff x="16797" y="7216"/>
            <a:chExt cx="1629" cy="822"/>
          </a:xfrm>
        </p:grpSpPr>
        <p:sp>
          <p:nvSpPr>
            <p:cNvPr id="274" name="文本框 273"/>
            <p:cNvSpPr txBox="1"/>
            <p:nvPr>
              <p:custDataLst>
                <p:tags r:id="rId65"/>
              </p:custDataLst>
            </p:nvPr>
          </p:nvSpPr>
          <p:spPr>
            <a:xfrm>
              <a:off x="17292" y="7216"/>
              <a:ext cx="1134" cy="8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主要流程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  <a:p>
              <a:pPr lv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  <a:p>
              <a:pPr lvl="0" algn="l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交互流程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  <p:cxnSp>
          <p:nvCxnSpPr>
            <p:cNvPr id="275" name="直接箭头连接符 274"/>
            <p:cNvCxnSpPr/>
            <p:nvPr/>
          </p:nvCxnSpPr>
          <p:spPr>
            <a:xfrm>
              <a:off x="16797" y="7384"/>
              <a:ext cx="567" cy="0"/>
            </a:xfrm>
            <a:prstGeom prst="straightConnector1">
              <a:avLst/>
            </a:prstGeom>
            <a:ln>
              <a:solidFill>
                <a:srgbClr val="6246E8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76" name="直接箭头连接符 275"/>
            <p:cNvCxnSpPr/>
            <p:nvPr/>
          </p:nvCxnSpPr>
          <p:spPr>
            <a:xfrm>
              <a:off x="16797" y="7856"/>
              <a:ext cx="567" cy="0"/>
            </a:xfrm>
            <a:prstGeom prst="straightConnector1">
              <a:avLst/>
            </a:prstGeom>
            <a:ln>
              <a:solidFill>
                <a:srgbClr val="6246E8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315" name="组合 314"/>
          <p:cNvGrpSpPr/>
          <p:nvPr/>
        </p:nvGrpSpPr>
        <p:grpSpPr>
          <a:xfrm rot="0">
            <a:off x="4739005" y="4241800"/>
            <a:ext cx="4946015" cy="1066800"/>
            <a:chOff x="7787" y="6891"/>
            <a:chExt cx="7789" cy="1680"/>
          </a:xfrm>
        </p:grpSpPr>
        <p:sp>
          <p:nvSpPr>
            <p:cNvPr id="272" name="圆角矩形 271"/>
            <p:cNvSpPr/>
            <p:nvPr/>
          </p:nvSpPr>
          <p:spPr>
            <a:xfrm>
              <a:off x="7787" y="6891"/>
              <a:ext cx="7789" cy="1680"/>
            </a:xfrm>
            <a:prstGeom prst="roundRect">
              <a:avLst>
                <a:gd name="adj" fmla="val 3896"/>
              </a:avLst>
            </a:prstGeom>
            <a:solidFill>
              <a:srgbClr val="D383FF">
                <a:alpha val="20000"/>
              </a:srgbClr>
            </a:solidFill>
            <a:ln>
              <a:solidFill>
                <a:srgbClr val="D383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280" name="组合 279"/>
            <p:cNvGrpSpPr/>
            <p:nvPr/>
          </p:nvGrpSpPr>
          <p:grpSpPr>
            <a:xfrm rot="0">
              <a:off x="8133" y="7447"/>
              <a:ext cx="1134" cy="937"/>
              <a:chOff x="7666" y="3678"/>
              <a:chExt cx="1134" cy="937"/>
            </a:xfrm>
          </p:grpSpPr>
          <p:grpSp>
            <p:nvGrpSpPr>
              <p:cNvPr id="281" name="组合 280"/>
              <p:cNvGrpSpPr>
                <a:grpSpLocks noChangeAspect="1"/>
              </p:cNvGrpSpPr>
              <p:nvPr/>
            </p:nvGrpSpPr>
            <p:grpSpPr>
              <a:xfrm rot="0">
                <a:off x="7964" y="3678"/>
                <a:ext cx="539" cy="539"/>
                <a:chOff x="4070" y="2644"/>
                <a:chExt cx="624" cy="624"/>
              </a:xfrm>
            </p:grpSpPr>
            <p:sp>
              <p:nvSpPr>
                <p:cNvPr id="282" name="椭圆 281"/>
                <p:cNvSpPr>
                  <a:spLocks noChangeAspect="1"/>
                </p:cNvSpPr>
                <p:nvPr/>
              </p:nvSpPr>
              <p:spPr>
                <a:xfrm>
                  <a:off x="4070" y="2644"/>
                  <a:ext cx="624" cy="62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en-US" altLang="zh-CN" sz="800"/>
                </a:p>
              </p:txBody>
            </p:sp>
            <p:pic>
              <p:nvPicPr>
                <p:cNvPr id="283" name="图片 282" descr="/Users/liuzhuzi/Downloads/告警 (1).svg告警 (1)"/>
                <p:cNvPicPr>
                  <a:picLocks noChangeAspect="1"/>
                </p:cNvPicPr>
                <p:nvPr/>
              </p:nvPicPr>
              <p:blipFill>
                <a:blip r:embed="rId66">
                  <a:extLst>
                    <a:ext uri="{96DAC541-7B7A-43D3-8B79-37D633B846F1}">
                      <asvg:svgBlip xmlns:asvg="http://schemas.microsoft.com/office/drawing/2016/SVG/main" r:embed="rId67"/>
                    </a:ext>
                  </a:extLst>
                </a:blip>
                <a:srcRect l="147" t="147" r="-147" b="147"/>
                <a:stretch>
                  <a:fillRect/>
                </a:stretch>
              </p:blipFill>
              <p:spPr>
                <a:xfrm>
                  <a:off x="4212" y="2786"/>
                  <a:ext cx="340" cy="340"/>
                </a:xfrm>
                <a:prstGeom prst="rect">
                  <a:avLst/>
                </a:prstGeom>
              </p:spPr>
            </p:pic>
          </p:grpSp>
          <p:sp>
            <p:nvSpPr>
              <p:cNvPr id="284" name="文本框 283"/>
              <p:cNvSpPr txBox="1"/>
              <p:nvPr>
                <p:custDataLst>
                  <p:tags r:id="rId68"/>
                </p:custDataLst>
              </p:nvPr>
            </p:nvSpPr>
            <p:spPr>
              <a:xfrm>
                <a:off x="7666" y="4302"/>
                <a:ext cx="1134" cy="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监控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告警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endParaRPr>
              </a:p>
            </p:txBody>
          </p:sp>
        </p:grpSp>
        <p:grpSp>
          <p:nvGrpSpPr>
            <p:cNvPr id="285" name="组合 284"/>
            <p:cNvGrpSpPr/>
            <p:nvPr/>
          </p:nvGrpSpPr>
          <p:grpSpPr>
            <a:xfrm rot="0">
              <a:off x="9324" y="7447"/>
              <a:ext cx="1134" cy="937"/>
              <a:chOff x="8627" y="3678"/>
              <a:chExt cx="1134" cy="937"/>
            </a:xfrm>
          </p:grpSpPr>
          <p:grpSp>
            <p:nvGrpSpPr>
              <p:cNvPr id="286" name="组合 285"/>
              <p:cNvGrpSpPr>
                <a:grpSpLocks noChangeAspect="1"/>
              </p:cNvGrpSpPr>
              <p:nvPr/>
            </p:nvGrpSpPr>
            <p:grpSpPr>
              <a:xfrm rot="0">
                <a:off x="8925" y="3678"/>
                <a:ext cx="539" cy="539"/>
                <a:chOff x="4070" y="2644"/>
                <a:chExt cx="624" cy="624"/>
              </a:xfrm>
            </p:grpSpPr>
            <p:sp>
              <p:nvSpPr>
                <p:cNvPr id="287" name="椭圆 286"/>
                <p:cNvSpPr>
                  <a:spLocks noChangeAspect="1"/>
                </p:cNvSpPr>
                <p:nvPr/>
              </p:nvSpPr>
              <p:spPr>
                <a:xfrm>
                  <a:off x="4070" y="2644"/>
                  <a:ext cx="624" cy="62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en-US" altLang="zh-CN" sz="800"/>
                </a:p>
              </p:txBody>
            </p:sp>
            <p:pic>
              <p:nvPicPr>
                <p:cNvPr id="288" name="图片 287" descr="/Users/liuzhuzi/Downloads/自动化.svg自动化"/>
                <p:cNvPicPr>
                  <a:picLocks noChangeAspect="1"/>
                </p:cNvPicPr>
                <p:nvPr/>
              </p:nvPicPr>
              <p:blipFill>
                <a:blip r:embed="rId69">
                  <a:extLst>
                    <a:ext uri="{96DAC541-7B7A-43D3-8B79-37D633B846F1}">
                      <asvg:svgBlip xmlns:asvg="http://schemas.microsoft.com/office/drawing/2016/SVG/main" r:embed="rId70"/>
                    </a:ext>
                  </a:extLst>
                </a:blip>
                <a:srcRect l="147" t="147" r="-147" b="147"/>
                <a:stretch>
                  <a:fillRect/>
                </a:stretch>
              </p:blipFill>
              <p:spPr>
                <a:xfrm>
                  <a:off x="4212" y="2786"/>
                  <a:ext cx="340" cy="340"/>
                </a:xfrm>
                <a:prstGeom prst="rect">
                  <a:avLst/>
                </a:prstGeom>
              </p:spPr>
            </p:pic>
          </p:grpSp>
          <p:sp>
            <p:nvSpPr>
              <p:cNvPr id="289" name="文本框 288"/>
              <p:cNvSpPr txBox="1"/>
              <p:nvPr>
                <p:custDataLst>
                  <p:tags r:id="rId71"/>
                </p:custDataLst>
              </p:nvPr>
            </p:nvSpPr>
            <p:spPr>
              <a:xfrm>
                <a:off x="8627" y="4302"/>
                <a:ext cx="1134" cy="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自动化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工具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endParaRPr>
              </a:p>
            </p:txBody>
          </p:sp>
        </p:grpSp>
        <p:grpSp>
          <p:nvGrpSpPr>
            <p:cNvPr id="290" name="组合 289"/>
            <p:cNvGrpSpPr/>
            <p:nvPr/>
          </p:nvGrpSpPr>
          <p:grpSpPr>
            <a:xfrm rot="0">
              <a:off x="10515" y="7447"/>
              <a:ext cx="1134" cy="937"/>
              <a:chOff x="9588" y="3678"/>
              <a:chExt cx="1134" cy="937"/>
            </a:xfrm>
          </p:grpSpPr>
          <p:grpSp>
            <p:nvGrpSpPr>
              <p:cNvPr id="291" name="组合 290"/>
              <p:cNvGrpSpPr>
                <a:grpSpLocks noChangeAspect="1"/>
              </p:cNvGrpSpPr>
              <p:nvPr/>
            </p:nvGrpSpPr>
            <p:grpSpPr>
              <a:xfrm rot="0">
                <a:off x="9886" y="3678"/>
                <a:ext cx="539" cy="539"/>
                <a:chOff x="4070" y="2644"/>
                <a:chExt cx="624" cy="624"/>
              </a:xfrm>
            </p:grpSpPr>
            <p:sp>
              <p:nvSpPr>
                <p:cNvPr id="292" name="椭圆 291"/>
                <p:cNvSpPr>
                  <a:spLocks noChangeAspect="1"/>
                </p:cNvSpPr>
                <p:nvPr/>
              </p:nvSpPr>
              <p:spPr>
                <a:xfrm>
                  <a:off x="4070" y="2644"/>
                  <a:ext cx="624" cy="62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en-US" altLang="zh-CN" sz="800"/>
                </a:p>
              </p:txBody>
            </p:sp>
            <p:pic>
              <p:nvPicPr>
                <p:cNvPr id="293" name="图片 292" descr="/Users/liuzhuzi/Downloads/脚本.svg脚本"/>
                <p:cNvPicPr>
                  <a:picLocks noChangeAspect="1"/>
                </p:cNvPicPr>
                <p:nvPr/>
              </p:nvPicPr>
              <p:blipFill>
                <a:blip r:embed="rId72">
                  <a:extLst>
                    <a:ext uri="{96DAC541-7B7A-43D3-8B79-37D633B846F1}">
                      <asvg:svgBlip xmlns:asvg="http://schemas.microsoft.com/office/drawing/2016/SVG/main" r:embed="rId73"/>
                    </a:ext>
                  </a:extLst>
                </a:blip>
                <a:srcRect l="147" t="147" r="-147" b="147"/>
                <a:stretch>
                  <a:fillRect/>
                </a:stretch>
              </p:blipFill>
              <p:spPr>
                <a:xfrm>
                  <a:off x="4212" y="2786"/>
                  <a:ext cx="340" cy="340"/>
                </a:xfrm>
                <a:prstGeom prst="rect">
                  <a:avLst/>
                </a:prstGeom>
              </p:spPr>
            </p:pic>
          </p:grpSp>
          <p:sp>
            <p:nvSpPr>
              <p:cNvPr id="294" name="文本框 293"/>
              <p:cNvSpPr txBox="1"/>
              <p:nvPr>
                <p:custDataLst>
                  <p:tags r:id="rId74"/>
                </p:custDataLst>
              </p:nvPr>
            </p:nvSpPr>
            <p:spPr>
              <a:xfrm>
                <a:off x="9588" y="4302"/>
                <a:ext cx="1134" cy="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脚本</a:t>
                </a:r>
                <a:r>
                  <a:rPr lang="en-US" altLang="zh-CN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/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任务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endParaRPr>
              </a:p>
            </p:txBody>
          </p:sp>
        </p:grpSp>
        <p:grpSp>
          <p:nvGrpSpPr>
            <p:cNvPr id="295" name="组合 294"/>
            <p:cNvGrpSpPr/>
            <p:nvPr/>
          </p:nvGrpSpPr>
          <p:grpSpPr>
            <a:xfrm rot="0">
              <a:off x="11706" y="7447"/>
              <a:ext cx="1134" cy="937"/>
              <a:chOff x="10549" y="3678"/>
              <a:chExt cx="1134" cy="937"/>
            </a:xfrm>
          </p:grpSpPr>
          <p:grpSp>
            <p:nvGrpSpPr>
              <p:cNvPr id="296" name="组合 295"/>
              <p:cNvGrpSpPr>
                <a:grpSpLocks noChangeAspect="1"/>
              </p:cNvGrpSpPr>
              <p:nvPr/>
            </p:nvGrpSpPr>
            <p:grpSpPr>
              <a:xfrm rot="0">
                <a:off x="10847" y="3678"/>
                <a:ext cx="539" cy="539"/>
                <a:chOff x="4070" y="2644"/>
                <a:chExt cx="624" cy="624"/>
              </a:xfrm>
            </p:grpSpPr>
            <p:sp>
              <p:nvSpPr>
                <p:cNvPr id="297" name="椭圆 296"/>
                <p:cNvSpPr>
                  <a:spLocks noChangeAspect="1"/>
                </p:cNvSpPr>
                <p:nvPr/>
              </p:nvSpPr>
              <p:spPr>
                <a:xfrm>
                  <a:off x="4070" y="2644"/>
                  <a:ext cx="624" cy="62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 sz="800"/>
                </a:p>
              </p:txBody>
            </p:sp>
            <p:pic>
              <p:nvPicPr>
                <p:cNvPr id="298" name="图片 297" descr="/Users/liuzhuzi/Downloads/变更管理 (1).svg变更管理 (1)"/>
                <p:cNvPicPr>
                  <a:picLocks noChangeAspect="1"/>
                </p:cNvPicPr>
                <p:nvPr/>
              </p:nvPicPr>
              <p:blipFill>
                <a:blip r:embed="rId75">
                  <a:extLst>
                    <a:ext uri="{96DAC541-7B7A-43D3-8B79-37D633B846F1}">
                      <asvg:svgBlip xmlns:asvg="http://schemas.microsoft.com/office/drawing/2016/SVG/main" r:embed="rId76"/>
                    </a:ext>
                  </a:extLst>
                </a:blip>
                <a:srcRect l="147" t="147" r="-147" b="147"/>
                <a:stretch>
                  <a:fillRect/>
                </a:stretch>
              </p:blipFill>
              <p:spPr>
                <a:xfrm>
                  <a:off x="4212" y="2786"/>
                  <a:ext cx="340" cy="340"/>
                </a:xfrm>
                <a:prstGeom prst="rect">
                  <a:avLst/>
                </a:prstGeom>
              </p:spPr>
            </p:pic>
          </p:grpSp>
          <p:sp>
            <p:nvSpPr>
              <p:cNvPr id="299" name="文本框 298"/>
              <p:cNvSpPr txBox="1"/>
              <p:nvPr>
                <p:custDataLst>
                  <p:tags r:id="rId77"/>
                </p:custDataLst>
              </p:nvPr>
            </p:nvSpPr>
            <p:spPr>
              <a:xfrm>
                <a:off x="10549" y="4302"/>
                <a:ext cx="1134" cy="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变更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管理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endParaRPr>
              </a:p>
            </p:txBody>
          </p:sp>
        </p:grpSp>
        <p:grpSp>
          <p:nvGrpSpPr>
            <p:cNvPr id="303" name="组合 302"/>
            <p:cNvGrpSpPr/>
            <p:nvPr/>
          </p:nvGrpSpPr>
          <p:grpSpPr>
            <a:xfrm rot="0">
              <a:off x="12897" y="7447"/>
              <a:ext cx="1134" cy="937"/>
              <a:chOff x="9588" y="3678"/>
              <a:chExt cx="1134" cy="937"/>
            </a:xfrm>
          </p:grpSpPr>
          <p:grpSp>
            <p:nvGrpSpPr>
              <p:cNvPr id="304" name="组合 303"/>
              <p:cNvGrpSpPr>
                <a:grpSpLocks noChangeAspect="1"/>
              </p:cNvGrpSpPr>
              <p:nvPr/>
            </p:nvGrpSpPr>
            <p:grpSpPr>
              <a:xfrm rot="0">
                <a:off x="9886" y="3678"/>
                <a:ext cx="539" cy="539"/>
                <a:chOff x="4070" y="2644"/>
                <a:chExt cx="624" cy="624"/>
              </a:xfrm>
            </p:grpSpPr>
            <p:sp>
              <p:nvSpPr>
                <p:cNvPr id="305" name="椭圆 304"/>
                <p:cNvSpPr>
                  <a:spLocks noChangeAspect="1"/>
                </p:cNvSpPr>
                <p:nvPr/>
              </p:nvSpPr>
              <p:spPr>
                <a:xfrm>
                  <a:off x="4070" y="2644"/>
                  <a:ext cx="624" cy="62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en-US" altLang="zh-CN" sz="800"/>
                </a:p>
              </p:txBody>
            </p:sp>
            <p:pic>
              <p:nvPicPr>
                <p:cNvPr id="306" name="图片 305" descr="/Users/liuzhuzi/Downloads/配置管理.svg配置管理"/>
                <p:cNvPicPr>
                  <a:picLocks noChangeAspect="1"/>
                </p:cNvPicPr>
                <p:nvPr/>
              </p:nvPicPr>
              <p:blipFill>
                <a:blip r:embed="rId78">
                  <a:extLst>
                    <a:ext uri="{96DAC541-7B7A-43D3-8B79-37D633B846F1}">
                      <asvg:svgBlip xmlns:asvg="http://schemas.microsoft.com/office/drawing/2016/SVG/main" r:embed="rId79"/>
                    </a:ext>
                  </a:extLst>
                </a:blip>
                <a:srcRect l="147" t="147" r="-147" b="147"/>
                <a:stretch>
                  <a:fillRect/>
                </a:stretch>
              </p:blipFill>
              <p:spPr>
                <a:xfrm>
                  <a:off x="4212" y="2786"/>
                  <a:ext cx="340" cy="340"/>
                </a:xfrm>
                <a:prstGeom prst="rect">
                  <a:avLst/>
                </a:prstGeom>
              </p:spPr>
            </p:pic>
          </p:grpSp>
          <p:sp>
            <p:nvSpPr>
              <p:cNvPr id="307" name="文本框 306"/>
              <p:cNvSpPr txBox="1"/>
              <p:nvPr>
                <p:custDataLst>
                  <p:tags r:id="rId80"/>
                </p:custDataLst>
              </p:nvPr>
            </p:nvSpPr>
            <p:spPr>
              <a:xfrm>
                <a:off x="9588" y="4302"/>
                <a:ext cx="1134" cy="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配置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管理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endParaRPr>
              </a:p>
            </p:txBody>
          </p:sp>
        </p:grpSp>
        <p:grpSp>
          <p:nvGrpSpPr>
            <p:cNvPr id="308" name="组合 307"/>
            <p:cNvGrpSpPr/>
            <p:nvPr/>
          </p:nvGrpSpPr>
          <p:grpSpPr>
            <a:xfrm rot="0">
              <a:off x="14088" y="7447"/>
              <a:ext cx="1134" cy="937"/>
              <a:chOff x="10549" y="3678"/>
              <a:chExt cx="1134" cy="937"/>
            </a:xfrm>
          </p:grpSpPr>
          <p:grpSp>
            <p:nvGrpSpPr>
              <p:cNvPr id="309" name="组合 308"/>
              <p:cNvGrpSpPr>
                <a:grpSpLocks noChangeAspect="1"/>
              </p:cNvGrpSpPr>
              <p:nvPr/>
            </p:nvGrpSpPr>
            <p:grpSpPr>
              <a:xfrm rot="0">
                <a:off x="10853" y="3678"/>
                <a:ext cx="539" cy="539"/>
                <a:chOff x="4077" y="2644"/>
                <a:chExt cx="624" cy="624"/>
              </a:xfrm>
            </p:grpSpPr>
            <p:sp>
              <p:nvSpPr>
                <p:cNvPr id="310" name="椭圆 309"/>
                <p:cNvSpPr>
                  <a:spLocks noChangeAspect="1"/>
                </p:cNvSpPr>
                <p:nvPr/>
              </p:nvSpPr>
              <p:spPr>
                <a:xfrm>
                  <a:off x="4077" y="2644"/>
                  <a:ext cx="624" cy="62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en-US" altLang="zh-CN" sz="800"/>
                </a:p>
              </p:txBody>
            </p:sp>
            <p:pic>
              <p:nvPicPr>
                <p:cNvPr id="311" name="图片 310" descr="/Users/liuzhuzi/Downloads/集成开发.svg集成开发"/>
                <p:cNvPicPr>
                  <a:picLocks noChangeAspect="1"/>
                </p:cNvPicPr>
                <p:nvPr/>
              </p:nvPicPr>
              <p:blipFill>
                <a:blip r:embed="rId81">
                  <a:extLst>
                    <a:ext uri="{96DAC541-7B7A-43D3-8B79-37D633B846F1}">
                      <asvg:svgBlip xmlns:asvg="http://schemas.microsoft.com/office/drawing/2016/SVG/main" r:embed="rId82"/>
                    </a:ext>
                  </a:extLst>
                </a:blip>
                <a:srcRect l="147" t="147" r="-147" b="147"/>
                <a:stretch>
                  <a:fillRect/>
                </a:stretch>
              </p:blipFill>
              <p:spPr>
                <a:xfrm>
                  <a:off x="4219" y="2786"/>
                  <a:ext cx="340" cy="340"/>
                </a:xfrm>
                <a:prstGeom prst="rect">
                  <a:avLst/>
                </a:prstGeom>
              </p:spPr>
            </p:pic>
          </p:grpSp>
          <p:sp>
            <p:nvSpPr>
              <p:cNvPr id="312" name="文本框 311"/>
              <p:cNvSpPr txBox="1"/>
              <p:nvPr>
                <p:custDataLst>
                  <p:tags r:id="rId83"/>
                </p:custDataLst>
              </p:nvPr>
            </p:nvSpPr>
            <p:spPr>
              <a:xfrm>
                <a:off x="10549" y="4302"/>
                <a:ext cx="1134" cy="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更多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集成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endParaRPr>
              </a:p>
            </p:txBody>
          </p:sp>
        </p:grpSp>
        <p:sp>
          <p:nvSpPr>
            <p:cNvPr id="313" name="文本框 312"/>
            <p:cNvSpPr txBox="1"/>
            <p:nvPr>
              <p:custDataLst>
                <p:tags r:id="rId84"/>
              </p:custDataLst>
            </p:nvPr>
          </p:nvSpPr>
          <p:spPr>
            <a:xfrm>
              <a:off x="7873" y="6986"/>
              <a:ext cx="2551" cy="337"/>
            </a:xfrm>
            <a:prstGeom prst="rect">
              <a:avLst/>
            </a:prstGeom>
            <a:noFill/>
          </p:spPr>
          <p:txBody>
            <a:bodyPr wrap="square" anchor="ctr" anchorCtr="0">
              <a:spAutoFit/>
            </a:bodyPr>
            <a:lstStyle/>
            <a:p>
              <a:pPr lv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运维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执行层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</p:grpSp>
      <p:cxnSp>
        <p:nvCxnSpPr>
          <p:cNvPr id="341" name="直接箭头连接符 340"/>
          <p:cNvCxnSpPr>
            <a:cxnSpLocks noChangeAspect="1"/>
          </p:cNvCxnSpPr>
          <p:nvPr/>
        </p:nvCxnSpPr>
        <p:spPr>
          <a:xfrm flipV="1">
            <a:off x="1861185" y="1831340"/>
            <a:ext cx="575945" cy="480060"/>
          </a:xfrm>
          <a:prstGeom prst="straightConnector1">
            <a:avLst/>
          </a:prstGeom>
          <a:ln>
            <a:solidFill>
              <a:srgbClr val="6246E8"/>
            </a:solidFill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42" name="直接箭头连接符 341"/>
          <p:cNvCxnSpPr>
            <a:cxnSpLocks noChangeAspect="1"/>
          </p:cNvCxnSpPr>
          <p:nvPr/>
        </p:nvCxnSpPr>
        <p:spPr>
          <a:xfrm flipV="1">
            <a:off x="1861185" y="2032000"/>
            <a:ext cx="575945" cy="480060"/>
          </a:xfrm>
          <a:prstGeom prst="straightConnector1">
            <a:avLst/>
          </a:prstGeom>
          <a:ln>
            <a:solidFill>
              <a:srgbClr val="6246E8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349" name="组合 348"/>
          <p:cNvGrpSpPr/>
          <p:nvPr/>
        </p:nvGrpSpPr>
        <p:grpSpPr>
          <a:xfrm rot="0">
            <a:off x="1906270" y="3509645"/>
            <a:ext cx="543560" cy="208280"/>
            <a:chOff x="3002" y="5352"/>
            <a:chExt cx="856" cy="328"/>
          </a:xfrm>
        </p:grpSpPr>
        <p:cxnSp>
          <p:nvCxnSpPr>
            <p:cNvPr id="343" name="直接箭头连接符 342"/>
            <p:cNvCxnSpPr/>
            <p:nvPr/>
          </p:nvCxnSpPr>
          <p:spPr>
            <a:xfrm>
              <a:off x="3002" y="5352"/>
              <a:ext cx="857" cy="0"/>
            </a:xfrm>
            <a:prstGeom prst="straightConnector1">
              <a:avLst/>
            </a:prstGeom>
            <a:ln>
              <a:solidFill>
                <a:srgbClr val="6246E8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44" name="直接箭头连接符 343"/>
            <p:cNvCxnSpPr/>
            <p:nvPr/>
          </p:nvCxnSpPr>
          <p:spPr>
            <a:xfrm>
              <a:off x="3002" y="5680"/>
              <a:ext cx="857" cy="0"/>
            </a:xfrm>
            <a:prstGeom prst="straightConnector1">
              <a:avLst/>
            </a:prstGeom>
            <a:ln>
              <a:solidFill>
                <a:srgbClr val="6246E8"/>
              </a:solidFill>
              <a:headEnd type="triangle"/>
              <a:tailEnd type="non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345" name="文本框 344"/>
          <p:cNvSpPr txBox="1"/>
          <p:nvPr>
            <p:custDataLst>
              <p:tags r:id="rId85"/>
            </p:custDataLst>
          </p:nvPr>
        </p:nvSpPr>
        <p:spPr>
          <a:xfrm rot="19200000">
            <a:off x="1545590" y="1847850"/>
            <a:ext cx="997585" cy="213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自然语言提问</a:t>
            </a:r>
            <a:endParaRPr lang="zh-CN" altLang="en-US" sz="800">
              <a:solidFill>
                <a:srgbClr val="1E293B"/>
              </a:solidFill>
              <a:latin typeface="Microsoft YaHei Regular" panose="020B0802040204020203" charset="-122"/>
              <a:ea typeface="Microsoft YaHei Regular" panose="020B0802040204020203" charset="-122"/>
              <a:cs typeface="Microsoft YaHei Regular" panose="020B0802040204020203" charset="-122"/>
              <a:sym typeface="+mn-ea"/>
            </a:endParaRPr>
          </a:p>
        </p:txBody>
      </p:sp>
      <p:sp>
        <p:nvSpPr>
          <p:cNvPr id="346" name="文本框 345"/>
          <p:cNvSpPr txBox="1"/>
          <p:nvPr>
            <p:custDataLst>
              <p:tags r:id="rId86"/>
            </p:custDataLst>
          </p:nvPr>
        </p:nvSpPr>
        <p:spPr>
          <a:xfrm rot="19200000">
            <a:off x="1766570" y="2235200"/>
            <a:ext cx="997585" cy="213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智能</a:t>
            </a: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解答</a:t>
            </a:r>
            <a:endParaRPr lang="zh-CN" altLang="en-US" sz="800">
              <a:solidFill>
                <a:srgbClr val="1E293B"/>
              </a:solidFill>
              <a:latin typeface="Microsoft YaHei Regular" panose="020B0802040204020203" charset="-122"/>
              <a:ea typeface="Microsoft YaHei Regular" panose="020B0802040204020203" charset="-122"/>
              <a:cs typeface="Microsoft YaHei Regular" panose="020B0802040204020203" charset="-122"/>
              <a:sym typeface="+mn-ea"/>
            </a:endParaRPr>
          </a:p>
        </p:txBody>
      </p:sp>
      <p:sp>
        <p:nvSpPr>
          <p:cNvPr id="347" name="文本框 346"/>
          <p:cNvSpPr txBox="1"/>
          <p:nvPr>
            <p:custDataLst>
              <p:tags r:id="rId87"/>
            </p:custDataLst>
          </p:nvPr>
        </p:nvSpPr>
        <p:spPr>
          <a:xfrm>
            <a:off x="1713230" y="3089910"/>
            <a:ext cx="930275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工单状态</a:t>
            </a: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查询</a:t>
            </a:r>
            <a:endParaRPr lang="zh-CN" altLang="en-US" sz="800">
              <a:solidFill>
                <a:srgbClr val="1E293B"/>
              </a:solidFill>
              <a:latin typeface="Microsoft YaHei Regular" panose="020B0802040204020203" charset="-122"/>
              <a:ea typeface="Microsoft YaHei Regular" panose="020B0802040204020203" charset="-122"/>
              <a:cs typeface="Microsoft YaHei Regular" panose="020B0802040204020203" charset="-122"/>
              <a:sym typeface="+mn-ea"/>
            </a:endParaRPr>
          </a:p>
          <a:p>
            <a:pPr lv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进度</a:t>
            </a: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通知</a:t>
            </a:r>
            <a:endParaRPr lang="zh-CN" altLang="en-US" sz="800">
              <a:solidFill>
                <a:srgbClr val="1E293B"/>
              </a:solidFill>
              <a:latin typeface="Microsoft YaHei Regular" panose="020B0802040204020203" charset="-122"/>
              <a:ea typeface="Microsoft YaHei Regular" panose="020B0802040204020203" charset="-122"/>
              <a:cs typeface="Microsoft YaHei Regular" panose="020B0802040204020203" charset="-122"/>
              <a:sym typeface="+mn-ea"/>
            </a:endParaRPr>
          </a:p>
        </p:txBody>
      </p:sp>
      <p:sp>
        <p:nvSpPr>
          <p:cNvPr id="348" name="文本框 347"/>
          <p:cNvSpPr txBox="1"/>
          <p:nvPr>
            <p:custDataLst>
              <p:tags r:id="rId88"/>
            </p:custDataLst>
          </p:nvPr>
        </p:nvSpPr>
        <p:spPr>
          <a:xfrm>
            <a:off x="1713230" y="3705225"/>
            <a:ext cx="930275" cy="245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服务评价</a:t>
            </a: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反馈</a:t>
            </a:r>
            <a:endParaRPr lang="zh-CN" altLang="en-US" sz="800">
              <a:solidFill>
                <a:srgbClr val="1E293B"/>
              </a:solidFill>
              <a:latin typeface="Microsoft YaHei Regular" panose="020B0802040204020203" charset="-122"/>
              <a:ea typeface="Microsoft YaHei Regular" panose="020B0802040204020203" charset="-122"/>
              <a:cs typeface="Microsoft YaHei Regular" panose="020B0802040204020203" charset="-122"/>
              <a:sym typeface="+mn-ea"/>
            </a:endParaRPr>
          </a:p>
        </p:txBody>
      </p:sp>
      <p:cxnSp>
        <p:nvCxnSpPr>
          <p:cNvPr id="352" name="直接箭头连接符 351"/>
          <p:cNvCxnSpPr/>
          <p:nvPr/>
        </p:nvCxnSpPr>
        <p:spPr>
          <a:xfrm>
            <a:off x="4077970" y="2360930"/>
            <a:ext cx="544195" cy="0"/>
          </a:xfrm>
          <a:prstGeom prst="straightConnector1">
            <a:avLst/>
          </a:prstGeom>
          <a:ln>
            <a:solidFill>
              <a:srgbClr val="6246E8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357" name="组合 356"/>
          <p:cNvGrpSpPr/>
          <p:nvPr/>
        </p:nvGrpSpPr>
        <p:grpSpPr>
          <a:xfrm rot="0">
            <a:off x="3872230" y="1522095"/>
            <a:ext cx="929640" cy="265430"/>
            <a:chOff x="6098" y="2222"/>
            <a:chExt cx="1464" cy="418"/>
          </a:xfrm>
        </p:grpSpPr>
        <p:cxnSp>
          <p:nvCxnSpPr>
            <p:cNvPr id="351" name="直接箭头连接符 350"/>
            <p:cNvCxnSpPr/>
            <p:nvPr/>
          </p:nvCxnSpPr>
          <p:spPr>
            <a:xfrm>
              <a:off x="6422" y="2640"/>
              <a:ext cx="857" cy="0"/>
            </a:xfrm>
            <a:prstGeom prst="straightConnector1">
              <a:avLst/>
            </a:prstGeom>
            <a:ln>
              <a:solidFill>
                <a:srgbClr val="6246E8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53" name="文本框 352"/>
            <p:cNvSpPr txBox="1"/>
            <p:nvPr>
              <p:custDataLst>
                <p:tags r:id="rId89"/>
              </p:custDataLst>
            </p:nvPr>
          </p:nvSpPr>
          <p:spPr>
            <a:xfrm>
              <a:off x="6098" y="2222"/>
              <a:ext cx="1465" cy="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需求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理解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</p:grpSp>
      <p:sp>
        <p:nvSpPr>
          <p:cNvPr id="354" name="文本框 353"/>
          <p:cNvSpPr txBox="1"/>
          <p:nvPr>
            <p:custDataLst>
              <p:tags r:id="rId90"/>
            </p:custDataLst>
          </p:nvPr>
        </p:nvSpPr>
        <p:spPr>
          <a:xfrm>
            <a:off x="3884930" y="2078990"/>
            <a:ext cx="930275" cy="245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意图</a:t>
            </a: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识别</a:t>
            </a:r>
            <a:endParaRPr lang="zh-CN" altLang="en-US" sz="800">
              <a:solidFill>
                <a:srgbClr val="1E293B"/>
              </a:solidFill>
              <a:latin typeface="Microsoft YaHei Regular" panose="020B0802040204020203" charset="-122"/>
              <a:ea typeface="Microsoft YaHei Regular" panose="020B0802040204020203" charset="-122"/>
              <a:cs typeface="Microsoft YaHei Regular" panose="020B0802040204020203" charset="-122"/>
              <a:sym typeface="+mn-ea"/>
            </a:endParaRPr>
          </a:p>
        </p:txBody>
      </p:sp>
      <p:sp>
        <p:nvSpPr>
          <p:cNvPr id="355" name="文本框 354"/>
          <p:cNvSpPr txBox="1"/>
          <p:nvPr>
            <p:custDataLst>
              <p:tags r:id="rId91"/>
            </p:custDataLst>
          </p:nvPr>
        </p:nvSpPr>
        <p:spPr>
          <a:xfrm>
            <a:off x="3884930" y="2382520"/>
            <a:ext cx="930275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解决方案</a:t>
            </a: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推荐</a:t>
            </a:r>
            <a:endParaRPr lang="zh-CN" altLang="en-US" sz="800">
              <a:solidFill>
                <a:srgbClr val="1E293B"/>
              </a:solidFill>
              <a:latin typeface="Microsoft YaHei Regular" panose="020B0802040204020203" charset="-122"/>
              <a:ea typeface="Microsoft YaHei Regular" panose="020B0802040204020203" charset="-122"/>
              <a:cs typeface="Microsoft YaHei Regular" panose="020B0802040204020203" charset="-122"/>
              <a:sym typeface="+mn-ea"/>
            </a:endParaRPr>
          </a:p>
          <a:p>
            <a:pPr lv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话术</a:t>
            </a: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生成</a:t>
            </a:r>
            <a:endParaRPr lang="zh-CN" altLang="en-US" sz="800">
              <a:solidFill>
                <a:srgbClr val="1E293B"/>
              </a:solidFill>
              <a:latin typeface="Microsoft YaHei Regular" panose="020B0802040204020203" charset="-122"/>
              <a:ea typeface="Microsoft YaHei Regular" panose="020B0802040204020203" charset="-122"/>
              <a:cs typeface="Microsoft YaHei Regular" panose="020B0802040204020203" charset="-122"/>
              <a:sym typeface="+mn-ea"/>
            </a:endParaRPr>
          </a:p>
        </p:txBody>
      </p:sp>
      <p:cxnSp>
        <p:nvCxnSpPr>
          <p:cNvPr id="359" name="直接箭头连接符 358"/>
          <p:cNvCxnSpPr/>
          <p:nvPr/>
        </p:nvCxnSpPr>
        <p:spPr>
          <a:xfrm>
            <a:off x="7430135" y="1787525"/>
            <a:ext cx="544195" cy="0"/>
          </a:xfrm>
          <a:prstGeom prst="straightConnector1">
            <a:avLst/>
          </a:prstGeom>
          <a:ln>
            <a:solidFill>
              <a:srgbClr val="6246E8"/>
            </a:solidFill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60" name="文本框 359"/>
          <p:cNvSpPr txBox="1"/>
          <p:nvPr>
            <p:custDataLst>
              <p:tags r:id="rId92"/>
            </p:custDataLst>
          </p:nvPr>
        </p:nvSpPr>
        <p:spPr>
          <a:xfrm>
            <a:off x="7224395" y="1522095"/>
            <a:ext cx="930275" cy="245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知识</a:t>
            </a: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检索</a:t>
            </a:r>
            <a:endParaRPr lang="zh-CN" altLang="en-US" sz="800">
              <a:solidFill>
                <a:srgbClr val="1E293B"/>
              </a:solidFill>
              <a:latin typeface="Microsoft YaHei Regular" panose="020B0802040204020203" charset="-122"/>
              <a:ea typeface="Microsoft YaHei Regular" panose="020B0802040204020203" charset="-122"/>
              <a:cs typeface="Microsoft YaHei Regular" panose="020B0802040204020203" charset="-122"/>
              <a:sym typeface="+mn-ea"/>
            </a:endParaRPr>
          </a:p>
        </p:txBody>
      </p:sp>
      <p:grpSp>
        <p:nvGrpSpPr>
          <p:cNvPr id="364" name="组合 363"/>
          <p:cNvGrpSpPr/>
          <p:nvPr/>
        </p:nvGrpSpPr>
        <p:grpSpPr>
          <a:xfrm rot="0">
            <a:off x="7224395" y="2095500"/>
            <a:ext cx="929640" cy="265430"/>
            <a:chOff x="11377" y="2921"/>
            <a:chExt cx="1464" cy="418"/>
          </a:xfrm>
        </p:grpSpPr>
        <p:cxnSp>
          <p:nvCxnSpPr>
            <p:cNvPr id="362" name="直接箭头连接符 361"/>
            <p:cNvCxnSpPr/>
            <p:nvPr/>
          </p:nvCxnSpPr>
          <p:spPr>
            <a:xfrm>
              <a:off x="11701" y="3339"/>
              <a:ext cx="857" cy="0"/>
            </a:xfrm>
            <a:prstGeom prst="straightConnector1">
              <a:avLst/>
            </a:prstGeom>
            <a:ln>
              <a:solidFill>
                <a:srgbClr val="6246E8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63" name="文本框 362"/>
            <p:cNvSpPr txBox="1"/>
            <p:nvPr>
              <p:custDataLst>
                <p:tags r:id="rId93"/>
              </p:custDataLst>
            </p:nvPr>
          </p:nvSpPr>
          <p:spPr>
            <a:xfrm>
              <a:off x="11377" y="2921"/>
              <a:ext cx="1465" cy="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生成式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回答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</p:grpSp>
      <p:grpSp>
        <p:nvGrpSpPr>
          <p:cNvPr id="365" name="组合 364"/>
          <p:cNvGrpSpPr/>
          <p:nvPr/>
        </p:nvGrpSpPr>
        <p:grpSpPr>
          <a:xfrm rot="0">
            <a:off x="9611360" y="2033905"/>
            <a:ext cx="930275" cy="265430"/>
            <a:chOff x="6098" y="2222"/>
            <a:chExt cx="1465" cy="418"/>
          </a:xfrm>
        </p:grpSpPr>
        <p:cxnSp>
          <p:nvCxnSpPr>
            <p:cNvPr id="366" name="直接箭头连接符 365"/>
            <p:cNvCxnSpPr/>
            <p:nvPr/>
          </p:nvCxnSpPr>
          <p:spPr>
            <a:xfrm>
              <a:off x="6422" y="2640"/>
              <a:ext cx="857" cy="0"/>
            </a:xfrm>
            <a:prstGeom prst="straightConnector1">
              <a:avLst/>
            </a:prstGeom>
            <a:ln>
              <a:solidFill>
                <a:srgbClr val="6246E8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67" name="文本框 366"/>
            <p:cNvSpPr txBox="1"/>
            <p:nvPr>
              <p:custDataLst>
                <p:tags r:id="rId94"/>
              </p:custDataLst>
            </p:nvPr>
          </p:nvSpPr>
          <p:spPr>
            <a:xfrm>
              <a:off x="6098" y="2222"/>
              <a:ext cx="1465" cy="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知识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应用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</p:grpSp>
      <p:cxnSp>
        <p:nvCxnSpPr>
          <p:cNvPr id="368" name="肘形连接符 367"/>
          <p:cNvCxnSpPr/>
          <p:nvPr/>
        </p:nvCxnSpPr>
        <p:spPr>
          <a:xfrm flipV="1">
            <a:off x="3987165" y="3430905"/>
            <a:ext cx="2027555" cy="516255"/>
          </a:xfrm>
          <a:prstGeom prst="bentConnector2">
            <a:avLst/>
          </a:prstGeom>
          <a:ln>
            <a:solidFill>
              <a:srgbClr val="6246E8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69" name="文本框 368"/>
          <p:cNvSpPr txBox="1"/>
          <p:nvPr>
            <p:custDataLst>
              <p:tags r:id="rId95"/>
            </p:custDataLst>
          </p:nvPr>
        </p:nvSpPr>
        <p:spPr>
          <a:xfrm>
            <a:off x="4516120" y="3483610"/>
            <a:ext cx="930275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辅助</a:t>
            </a: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决策</a:t>
            </a:r>
            <a:endParaRPr lang="zh-CN" altLang="en-US" sz="800">
              <a:solidFill>
                <a:srgbClr val="1E293B"/>
              </a:solidFill>
              <a:latin typeface="Microsoft YaHei Regular" panose="020B0802040204020203" charset="-122"/>
              <a:ea typeface="Microsoft YaHei Regular" panose="020B0802040204020203" charset="-122"/>
              <a:cs typeface="Microsoft YaHei Regular" panose="020B0802040204020203" charset="-122"/>
              <a:sym typeface="+mn-ea"/>
            </a:endParaRPr>
          </a:p>
          <a:p>
            <a:pPr lv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处理</a:t>
            </a: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建议</a:t>
            </a:r>
            <a:endParaRPr lang="zh-CN" altLang="en-US" sz="800">
              <a:solidFill>
                <a:srgbClr val="1E293B"/>
              </a:solidFill>
              <a:latin typeface="Microsoft YaHei Regular" panose="020B0802040204020203" charset="-122"/>
              <a:ea typeface="Microsoft YaHei Regular" panose="020B0802040204020203" charset="-122"/>
              <a:cs typeface="Microsoft YaHei Regular" panose="020B0802040204020203" charset="-122"/>
              <a:sym typeface="+mn-ea"/>
            </a:endParaRPr>
          </a:p>
        </p:txBody>
      </p:sp>
      <p:grpSp>
        <p:nvGrpSpPr>
          <p:cNvPr id="370" name="组合 369"/>
          <p:cNvGrpSpPr/>
          <p:nvPr/>
        </p:nvGrpSpPr>
        <p:grpSpPr>
          <a:xfrm rot="0">
            <a:off x="3873500" y="4577080"/>
            <a:ext cx="930275" cy="265430"/>
            <a:chOff x="6098" y="2222"/>
            <a:chExt cx="1465" cy="418"/>
          </a:xfrm>
        </p:grpSpPr>
        <p:cxnSp>
          <p:nvCxnSpPr>
            <p:cNvPr id="371" name="直接箭头连接符 370"/>
            <p:cNvCxnSpPr/>
            <p:nvPr/>
          </p:nvCxnSpPr>
          <p:spPr>
            <a:xfrm>
              <a:off x="6422" y="2640"/>
              <a:ext cx="857" cy="0"/>
            </a:xfrm>
            <a:prstGeom prst="straightConnector1">
              <a:avLst/>
            </a:prstGeom>
            <a:ln>
              <a:solidFill>
                <a:srgbClr val="6246E8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72" name="文本框 371"/>
            <p:cNvSpPr txBox="1"/>
            <p:nvPr>
              <p:custDataLst>
                <p:tags r:id="rId96"/>
              </p:custDataLst>
            </p:nvPr>
          </p:nvSpPr>
          <p:spPr>
            <a:xfrm>
              <a:off x="6098" y="2222"/>
              <a:ext cx="1465" cy="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执行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指令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</p:grpSp>
      <p:grpSp>
        <p:nvGrpSpPr>
          <p:cNvPr id="373" name="组合 372"/>
          <p:cNvGrpSpPr/>
          <p:nvPr/>
        </p:nvGrpSpPr>
        <p:grpSpPr>
          <a:xfrm rot="0">
            <a:off x="3873500" y="5015230"/>
            <a:ext cx="930275" cy="271780"/>
            <a:chOff x="6098" y="2640"/>
            <a:chExt cx="1465" cy="428"/>
          </a:xfrm>
        </p:grpSpPr>
        <p:cxnSp>
          <p:nvCxnSpPr>
            <p:cNvPr id="374" name="直接箭头连接符 373"/>
            <p:cNvCxnSpPr/>
            <p:nvPr/>
          </p:nvCxnSpPr>
          <p:spPr>
            <a:xfrm>
              <a:off x="6422" y="2640"/>
              <a:ext cx="857" cy="0"/>
            </a:xfrm>
            <a:prstGeom prst="straightConnector1">
              <a:avLst/>
            </a:prstGeom>
            <a:ln>
              <a:solidFill>
                <a:srgbClr val="6246E8"/>
              </a:solidFill>
              <a:headEnd type="triangle"/>
              <a:tailEnd type="none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75" name="文本框 374"/>
            <p:cNvSpPr txBox="1"/>
            <p:nvPr>
              <p:custDataLst>
                <p:tags r:id="rId97"/>
              </p:custDataLst>
            </p:nvPr>
          </p:nvSpPr>
          <p:spPr>
            <a:xfrm>
              <a:off x="6098" y="2682"/>
              <a:ext cx="1465" cy="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执行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反馈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</p:grpSp>
      <p:cxnSp>
        <p:nvCxnSpPr>
          <p:cNvPr id="376" name="直接箭头连接符 375"/>
          <p:cNvCxnSpPr/>
          <p:nvPr/>
        </p:nvCxnSpPr>
        <p:spPr>
          <a:xfrm>
            <a:off x="6802120" y="3430905"/>
            <a:ext cx="0" cy="756285"/>
          </a:xfrm>
          <a:prstGeom prst="straightConnector1">
            <a:avLst/>
          </a:prstGeom>
          <a:ln>
            <a:solidFill>
              <a:srgbClr val="6246E8"/>
            </a:solidFill>
            <a:tailEnd type="triangl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77" name="直接箭头连接符 376"/>
          <p:cNvCxnSpPr/>
          <p:nvPr/>
        </p:nvCxnSpPr>
        <p:spPr>
          <a:xfrm>
            <a:off x="7007860" y="3430905"/>
            <a:ext cx="0" cy="756285"/>
          </a:xfrm>
          <a:prstGeom prst="straightConnector1">
            <a:avLst/>
          </a:prstGeom>
          <a:ln>
            <a:solidFill>
              <a:srgbClr val="6246E8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78" name="文本框 377"/>
          <p:cNvSpPr txBox="1"/>
          <p:nvPr>
            <p:custDataLst>
              <p:tags r:id="rId98"/>
            </p:custDataLst>
          </p:nvPr>
        </p:nvSpPr>
        <p:spPr>
          <a:xfrm>
            <a:off x="5865495" y="3742690"/>
            <a:ext cx="930275" cy="245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执行</a:t>
            </a: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指令</a:t>
            </a:r>
            <a:endParaRPr lang="zh-CN" altLang="en-US" sz="800">
              <a:solidFill>
                <a:srgbClr val="1E293B"/>
              </a:solidFill>
              <a:latin typeface="Microsoft YaHei Regular" panose="020B0802040204020203" charset="-122"/>
              <a:ea typeface="Microsoft YaHei Regular" panose="020B0802040204020203" charset="-122"/>
              <a:cs typeface="Microsoft YaHei Regular" panose="020B0802040204020203" charset="-122"/>
              <a:sym typeface="+mn-ea"/>
            </a:endParaRPr>
          </a:p>
        </p:txBody>
      </p:sp>
      <p:sp>
        <p:nvSpPr>
          <p:cNvPr id="379" name="文本框 378"/>
          <p:cNvSpPr txBox="1"/>
          <p:nvPr>
            <p:custDataLst>
              <p:tags r:id="rId99"/>
            </p:custDataLst>
          </p:nvPr>
        </p:nvSpPr>
        <p:spPr>
          <a:xfrm>
            <a:off x="7003415" y="3742690"/>
            <a:ext cx="930275" cy="245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执行</a:t>
            </a:r>
            <a:r>
              <a: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rPr>
              <a:t>反馈</a:t>
            </a:r>
            <a:endParaRPr lang="zh-CN" altLang="en-US" sz="800">
              <a:solidFill>
                <a:srgbClr val="1E293B"/>
              </a:solidFill>
              <a:latin typeface="Microsoft YaHei Regular" panose="020B0802040204020203" charset="-122"/>
              <a:ea typeface="Microsoft YaHei Regular" panose="020B0802040204020203" charset="-122"/>
              <a:cs typeface="Microsoft YaHei Regular" panose="020B0802040204020203" charset="-122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0345" y="155575"/>
            <a:ext cx="11260455" cy="609600"/>
            <a:chOff x="347" y="245"/>
            <a:chExt cx="17733" cy="960"/>
          </a:xfrm>
        </p:grpSpPr>
        <p:sp>
          <p:nvSpPr>
            <p:cNvPr id="8" name="文本框 7"/>
            <p:cNvSpPr txBox="1"/>
            <p:nvPr>
              <p:custDataLst>
                <p:tags r:id="rId100"/>
              </p:custDataLst>
            </p:nvPr>
          </p:nvSpPr>
          <p:spPr>
            <a:xfrm>
              <a:off x="347" y="245"/>
              <a:ext cx="1773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r>
                <a:rPr lang="zh-CN" altLang="en-US" sz="2000" b="1" dirty="0">
                  <a:solidFill>
                    <a:srgbClr val="6246E8"/>
                  </a:solidFill>
                  <a:latin typeface="微软雅黑" panose="020B0802040204020203" charset="-122"/>
                  <a:ea typeface="微软雅黑" panose="020B0802040204020203" charset="-122"/>
                </a:rPr>
                <a:t>轻帆云</a:t>
              </a:r>
              <a:r>
                <a:rPr lang="en-US" altLang="zh-CN" sz="2000" b="1" dirty="0">
                  <a:solidFill>
                    <a:srgbClr val="6246E8"/>
                  </a:solidFill>
                  <a:latin typeface="微软雅黑" panose="020B0802040204020203" charset="-122"/>
                  <a:ea typeface="微软雅黑" panose="020B0802040204020203" charset="-122"/>
                </a:rPr>
                <a:t> AI </a:t>
              </a:r>
              <a:r>
                <a:rPr lang="zh-CN" altLang="en-US" sz="2000" b="1" dirty="0">
                  <a:solidFill>
                    <a:srgbClr val="6246E8"/>
                  </a:solidFill>
                  <a:latin typeface="微软雅黑" panose="020B0802040204020203" charset="-122"/>
                  <a:ea typeface="微软雅黑" panose="020B0802040204020203" charset="-122"/>
                </a:rPr>
                <a:t>驱动的</a:t>
              </a:r>
              <a:r>
                <a:rPr lang="en-US" altLang="zh-CN" sz="2000" b="1" dirty="0">
                  <a:solidFill>
                    <a:srgbClr val="6246E8"/>
                  </a:solidFill>
                  <a:latin typeface="微软雅黑" panose="020B0802040204020203" charset="-122"/>
                  <a:ea typeface="微软雅黑" panose="020B0802040204020203" charset="-122"/>
                </a:rPr>
                <a:t> ITSM </a:t>
              </a:r>
              <a:r>
                <a:rPr lang="zh-CN" altLang="en-US" sz="2000" b="1" dirty="0">
                  <a:solidFill>
                    <a:srgbClr val="6246E8"/>
                  </a:solidFill>
                  <a:latin typeface="微软雅黑" panose="020B0802040204020203" charset="-122"/>
                  <a:ea typeface="微软雅黑" panose="020B0802040204020203" charset="-122"/>
                </a:rPr>
                <a:t>智能运维体系</a:t>
              </a:r>
              <a:r>
                <a:rPr lang="en-US" altLang="zh-CN" sz="2000" b="1" dirty="0">
                  <a:solidFill>
                    <a:srgbClr val="6246E8"/>
                  </a:solidFill>
                  <a:latin typeface="微软雅黑" panose="020B0802040204020203" charset="-122"/>
                  <a:ea typeface="微软雅黑" panose="020B0802040204020203" charset="-122"/>
                </a:rPr>
                <a:t>，</a:t>
              </a:r>
              <a:r>
                <a:rPr lang="zh-CN" altLang="en-US" sz="2000" b="1" dirty="0">
                  <a:solidFill>
                    <a:srgbClr val="6246E8"/>
                  </a:solidFill>
                  <a:latin typeface="微软雅黑" panose="020B0802040204020203" charset="-122"/>
                  <a:ea typeface="微软雅黑" panose="020B0802040204020203" charset="-122"/>
                </a:rPr>
                <a:t>破解企业运维</a:t>
              </a:r>
              <a:r>
                <a:rPr lang="zh-CN" altLang="en-US" sz="2000" b="1" dirty="0">
                  <a:solidFill>
                    <a:srgbClr val="6246E8"/>
                  </a:solidFill>
                  <a:latin typeface="微软雅黑" panose="020B0802040204020203" charset="-122"/>
                  <a:ea typeface="微软雅黑" panose="020B0802040204020203" charset="-122"/>
                </a:rPr>
                <a:t>困境</a:t>
              </a:r>
              <a:endParaRPr lang="zh-CN" altLang="en-US" sz="2000" b="1" dirty="0">
                <a:solidFill>
                  <a:srgbClr val="6246E8"/>
                </a:solidFill>
                <a:latin typeface="微软雅黑" panose="020B0802040204020203" charset="-122"/>
                <a:ea typeface="微软雅黑" panose="020B0802040204020203" charset="-122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101"/>
              </p:custDataLst>
            </p:nvPr>
          </p:nvSpPr>
          <p:spPr>
            <a:xfrm>
              <a:off x="347" y="722"/>
              <a:ext cx="15228" cy="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基于轻帆云</a:t>
              </a:r>
              <a:r>
                <a:rPr kumimoji="0" lang="en-US" altLang="zh-CN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、Castrel AI</a:t>
              </a:r>
              <a:r>
                <a:rPr kumimoji="0" lang="zh-CN" altLang="en-US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能力引擎</a:t>
              </a:r>
              <a:r>
                <a:rPr kumimoji="0" lang="en-US" altLang="zh-CN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、</a:t>
              </a:r>
              <a:r>
                <a:rPr kumimoji="0" lang="zh-CN" altLang="en-US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数据底座</a:t>
              </a:r>
              <a:r>
                <a:rPr kumimoji="0" lang="en-US" altLang="zh-CN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，</a:t>
              </a:r>
              <a:r>
                <a:rPr kumimoji="0" lang="zh-CN" altLang="en-US" sz="1400" b="0" u="none" strike="noStrike" kern="1200" cap="none" spc="0" normalizeH="0" baseline="0" noProof="0" dirty="0">
                  <a:ln>
                    <a:noFill/>
                  </a:ln>
                  <a:solidFill>
                    <a:srgbClr val="6B7280"/>
                  </a:solidFill>
                  <a:effectLst/>
                  <a:uLnTx/>
                  <a:uFillTx/>
                  <a:latin typeface="+mn-ea"/>
                  <a:cs typeface="+mn-cs"/>
                </a:rPr>
                <a:t>系统性破解效率低、响应慢、知识散、流程固化、决策难五大困境</a:t>
              </a:r>
              <a:endParaRPr kumimoji="0" lang="zh-CN" altLang="en-US" sz="1400" b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flipH="1">
              <a:off x="347" y="325"/>
              <a:ext cx="57" cy="791"/>
            </a:xfrm>
            <a:prstGeom prst="rect">
              <a:avLst/>
            </a:prstGeom>
            <a:solidFill>
              <a:srgbClr val="6246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40385" y="5777865"/>
            <a:ext cx="11132820" cy="706120"/>
            <a:chOff x="851" y="9099"/>
            <a:chExt cx="17532" cy="1112"/>
          </a:xfrm>
        </p:grpSpPr>
        <p:sp>
          <p:nvSpPr>
            <p:cNvPr id="317" name="圆角矩形 316"/>
            <p:cNvSpPr/>
            <p:nvPr/>
          </p:nvSpPr>
          <p:spPr>
            <a:xfrm>
              <a:off x="851" y="9099"/>
              <a:ext cx="17533" cy="1113"/>
            </a:xfrm>
            <a:prstGeom prst="roundRect">
              <a:avLst>
                <a:gd name="adj" fmla="val 3896"/>
              </a:avLst>
            </a:prstGeom>
            <a:solidFill>
              <a:srgbClr val="6246E8"/>
            </a:solidFill>
            <a:ln>
              <a:solidFill>
                <a:srgbClr val="6246E8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1" name="文本框 320"/>
            <p:cNvSpPr txBox="1"/>
            <p:nvPr>
              <p:custDataLst>
                <p:tags r:id="rId102"/>
              </p:custDataLst>
            </p:nvPr>
          </p:nvSpPr>
          <p:spPr>
            <a:xfrm>
              <a:off x="1262" y="9414"/>
              <a:ext cx="1984" cy="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 Semibold" panose="020B0802040204020203" charset="-122"/>
                  <a:ea typeface="Microsoft YaHei Semibold" panose="020B0802040204020203" charset="-122"/>
                  <a:cs typeface="+mn-cs"/>
                </a:rPr>
                <a:t>价值呈现</a:t>
              </a:r>
              <a:endParaRPr kumimoji="0" lang="zh-CN" alt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 Semibold" panose="020B0802040204020203" charset="-122"/>
                <a:ea typeface="Microsoft YaHei Semibold" panose="020B0802040204020203" charset="-122"/>
                <a:cs typeface="+mn-cs"/>
              </a:endParaRPr>
            </a:p>
          </p:txBody>
        </p:sp>
        <p:sp>
          <p:nvSpPr>
            <p:cNvPr id="322" name="文本框 321"/>
            <p:cNvSpPr txBox="1"/>
            <p:nvPr>
              <p:custDataLst>
                <p:tags r:id="rId103"/>
              </p:custDataLst>
            </p:nvPr>
          </p:nvSpPr>
          <p:spPr>
            <a:xfrm>
              <a:off x="3716" y="9293"/>
              <a:ext cx="1984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rPr>
                <a:t>提升服务效率</a:t>
              </a:r>
              <a:endParaRPr kumimoji="0" lang="zh-CN" altLang="en-US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panose="020B0802040204020203" charset="-122"/>
                <a:ea typeface="Microsoft YaHei" panose="020B0802040204020203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rPr>
                <a:t>60%+</a:t>
              </a:r>
              <a:endParaRPr kumimoji="0" lang="en-US" altLang="zh-CN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panose="020B0802040204020203" charset="-122"/>
                <a:ea typeface="Microsoft YaHei" panose="020B0802040204020203" charset="-122"/>
                <a:cs typeface="+mn-cs"/>
              </a:endParaRPr>
            </a:p>
          </p:txBody>
        </p:sp>
        <p:sp>
          <p:nvSpPr>
            <p:cNvPr id="323" name="文本框 322"/>
            <p:cNvSpPr txBox="1"/>
            <p:nvPr>
              <p:custDataLst>
                <p:tags r:id="rId104"/>
              </p:custDataLst>
            </p:nvPr>
          </p:nvSpPr>
          <p:spPr>
            <a:xfrm>
              <a:off x="6170" y="9293"/>
              <a:ext cx="1984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rPr>
                <a:t>提升一次解决率</a:t>
              </a:r>
              <a:endParaRPr kumimoji="0" lang="zh-CN" altLang="en-US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panose="020B0802040204020203" charset="-122"/>
                <a:ea typeface="Microsoft YaHei" panose="020B0802040204020203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rPr>
                <a:t>30%+</a:t>
              </a:r>
              <a:endParaRPr kumimoji="0" lang="en-US" altLang="zh-CN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panose="020B0802040204020203" charset="-122"/>
                <a:ea typeface="Microsoft YaHei" panose="020B0802040204020203" charset="-122"/>
                <a:cs typeface="+mn-cs"/>
              </a:endParaRPr>
            </a:p>
          </p:txBody>
        </p:sp>
        <p:sp>
          <p:nvSpPr>
            <p:cNvPr id="324" name="文本框 323"/>
            <p:cNvSpPr txBox="1"/>
            <p:nvPr>
              <p:custDataLst>
                <p:tags r:id="rId105"/>
              </p:custDataLst>
            </p:nvPr>
          </p:nvSpPr>
          <p:spPr>
            <a:xfrm>
              <a:off x="8624" y="9293"/>
              <a:ext cx="1984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rPr>
                <a:t>降低人力成本</a:t>
              </a:r>
              <a:endParaRPr kumimoji="0" lang="zh-CN" altLang="en-US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panose="020B0802040204020203" charset="-122"/>
                <a:ea typeface="Microsoft YaHei" panose="020B0802040204020203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rPr>
                <a:t>30%+</a:t>
              </a:r>
              <a:endParaRPr kumimoji="0" lang="en-US" altLang="zh-CN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panose="020B0802040204020203" charset="-122"/>
                <a:ea typeface="Microsoft YaHei" panose="020B0802040204020203" charset="-122"/>
                <a:cs typeface="+mn-cs"/>
              </a:endParaRPr>
            </a:p>
          </p:txBody>
        </p:sp>
        <p:sp>
          <p:nvSpPr>
            <p:cNvPr id="325" name="文本框 324"/>
            <p:cNvSpPr txBox="1"/>
            <p:nvPr>
              <p:custDataLst>
                <p:tags r:id="rId106"/>
              </p:custDataLst>
            </p:nvPr>
          </p:nvSpPr>
          <p:spPr>
            <a:xfrm>
              <a:off x="11078" y="9293"/>
              <a:ext cx="1984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rPr>
                <a:t>知识复用率</a:t>
              </a:r>
              <a:endParaRPr kumimoji="0" lang="zh-CN" altLang="en-US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panose="020B0802040204020203" charset="-122"/>
                <a:ea typeface="Microsoft YaHei" panose="020B0802040204020203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rPr>
                <a:t>80%+</a:t>
              </a:r>
              <a:endParaRPr kumimoji="0" lang="en-US" altLang="zh-CN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panose="020B0802040204020203" charset="-122"/>
                <a:ea typeface="Microsoft YaHei" panose="020B0802040204020203" charset="-122"/>
                <a:cs typeface="+mn-cs"/>
              </a:endParaRPr>
            </a:p>
          </p:txBody>
        </p:sp>
        <p:sp>
          <p:nvSpPr>
            <p:cNvPr id="326" name="文本框 325"/>
            <p:cNvSpPr txBox="1"/>
            <p:nvPr>
              <p:custDataLst>
                <p:tags r:id="rId107"/>
              </p:custDataLst>
            </p:nvPr>
          </p:nvSpPr>
          <p:spPr>
            <a:xfrm>
              <a:off x="13532" y="9293"/>
              <a:ext cx="1984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rPr>
                <a:t>用户满意度</a:t>
              </a:r>
              <a:endParaRPr kumimoji="0" lang="zh-CN" altLang="en-US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panose="020B0802040204020203" charset="-122"/>
                <a:ea typeface="Microsoft YaHei" panose="020B0802040204020203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rPr>
                <a:t>80%+</a:t>
              </a:r>
              <a:endParaRPr kumimoji="0" lang="en-US" altLang="zh-CN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panose="020B0802040204020203" charset="-122"/>
                <a:ea typeface="Microsoft YaHei" panose="020B0802040204020203" charset="-122"/>
                <a:cs typeface="+mn-cs"/>
              </a:endParaRPr>
            </a:p>
          </p:txBody>
        </p:sp>
        <p:sp>
          <p:nvSpPr>
            <p:cNvPr id="327" name="文本框 326"/>
            <p:cNvSpPr txBox="1"/>
            <p:nvPr>
              <p:custDataLst>
                <p:tags r:id="rId108"/>
              </p:custDataLst>
            </p:nvPr>
          </p:nvSpPr>
          <p:spPr>
            <a:xfrm>
              <a:off x="15986" y="9293"/>
              <a:ext cx="1984" cy="72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rPr>
                <a:t>运维智能化水平</a:t>
              </a:r>
              <a:endParaRPr kumimoji="0" lang="zh-CN" altLang="en-US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panose="020B0802040204020203" charset="-122"/>
                <a:ea typeface="Microsoft YaHei" panose="020B0802040204020203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802040204020203" charset="-122"/>
                  <a:ea typeface="Microsoft YaHei" panose="020B0802040204020203" charset="-122"/>
                  <a:cs typeface="+mn-cs"/>
                </a:rPr>
                <a:t>全面提升</a:t>
              </a:r>
              <a:endParaRPr kumimoji="0" lang="zh-CN" altLang="en-US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" panose="020B0802040204020203" charset="-122"/>
                <a:ea typeface="Microsoft YaHei" panose="020B0802040204020203" charset="-122"/>
                <a:cs typeface="+mn-cs"/>
              </a:endParaRPr>
            </a:p>
          </p:txBody>
        </p:sp>
        <p:cxnSp>
          <p:nvCxnSpPr>
            <p:cNvPr id="329" name="直接连接符 328"/>
            <p:cNvCxnSpPr/>
            <p:nvPr/>
          </p:nvCxnSpPr>
          <p:spPr>
            <a:xfrm>
              <a:off x="3481" y="9372"/>
              <a:ext cx="0" cy="567"/>
            </a:xfrm>
            <a:prstGeom prst="line">
              <a:avLst/>
            </a:prstGeom>
            <a:ln>
              <a:solidFill>
                <a:srgbClr val="D5D8D6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30" name="直接连接符 329"/>
            <p:cNvCxnSpPr/>
            <p:nvPr/>
          </p:nvCxnSpPr>
          <p:spPr>
            <a:xfrm>
              <a:off x="5935" y="9372"/>
              <a:ext cx="0" cy="567"/>
            </a:xfrm>
            <a:prstGeom prst="line">
              <a:avLst/>
            </a:prstGeom>
            <a:ln>
              <a:solidFill>
                <a:srgbClr val="D5D8D6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31" name="直接连接符 330"/>
            <p:cNvCxnSpPr/>
            <p:nvPr/>
          </p:nvCxnSpPr>
          <p:spPr>
            <a:xfrm>
              <a:off x="8389" y="9372"/>
              <a:ext cx="0" cy="567"/>
            </a:xfrm>
            <a:prstGeom prst="line">
              <a:avLst/>
            </a:prstGeom>
            <a:ln>
              <a:solidFill>
                <a:srgbClr val="D5D8D6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32" name="直接连接符 331"/>
            <p:cNvCxnSpPr/>
            <p:nvPr/>
          </p:nvCxnSpPr>
          <p:spPr>
            <a:xfrm>
              <a:off x="13297" y="9372"/>
              <a:ext cx="0" cy="567"/>
            </a:xfrm>
            <a:prstGeom prst="line">
              <a:avLst/>
            </a:prstGeom>
            <a:ln>
              <a:solidFill>
                <a:srgbClr val="D5D8D6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33" name="直接连接符 332"/>
            <p:cNvCxnSpPr/>
            <p:nvPr/>
          </p:nvCxnSpPr>
          <p:spPr>
            <a:xfrm>
              <a:off x="10843" y="9330"/>
              <a:ext cx="0" cy="567"/>
            </a:xfrm>
            <a:prstGeom prst="line">
              <a:avLst/>
            </a:prstGeom>
            <a:ln>
              <a:solidFill>
                <a:srgbClr val="D5D8D6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34" name="直接连接符 333"/>
            <p:cNvCxnSpPr/>
            <p:nvPr/>
          </p:nvCxnSpPr>
          <p:spPr>
            <a:xfrm>
              <a:off x="15751" y="9372"/>
              <a:ext cx="0" cy="567"/>
            </a:xfrm>
            <a:prstGeom prst="line">
              <a:avLst/>
            </a:prstGeom>
            <a:ln>
              <a:solidFill>
                <a:srgbClr val="D5D8D6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36" name="直接箭头连接符 335"/>
            <p:cNvCxnSpPr/>
            <p:nvPr/>
          </p:nvCxnSpPr>
          <p:spPr>
            <a:xfrm flipH="1" flipV="1">
              <a:off x="4184" y="9688"/>
              <a:ext cx="0" cy="227"/>
            </a:xfrm>
            <a:prstGeom prst="straightConnector1">
              <a:avLst/>
            </a:prstGeom>
            <a:ln w="12700">
              <a:solidFill>
                <a:srgbClr val="6246E8"/>
              </a:solidFill>
              <a:tailEnd type="arrow" w="med" len="sm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37" name="直接箭头连接符 336"/>
            <p:cNvCxnSpPr/>
            <p:nvPr/>
          </p:nvCxnSpPr>
          <p:spPr>
            <a:xfrm flipH="1" flipV="1">
              <a:off x="6693" y="9689"/>
              <a:ext cx="0" cy="227"/>
            </a:xfrm>
            <a:prstGeom prst="straightConnector1">
              <a:avLst/>
            </a:prstGeom>
            <a:ln w="12700">
              <a:solidFill>
                <a:srgbClr val="6246E8"/>
              </a:solidFill>
              <a:tailEnd type="arrow" w="med" len="sm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38" name="直接箭头连接符 337"/>
            <p:cNvCxnSpPr/>
            <p:nvPr/>
          </p:nvCxnSpPr>
          <p:spPr>
            <a:xfrm flipH="1" flipV="1">
              <a:off x="9138" y="9689"/>
              <a:ext cx="0" cy="227"/>
            </a:xfrm>
            <a:prstGeom prst="straightConnector1">
              <a:avLst/>
            </a:prstGeom>
            <a:ln w="12700">
              <a:solidFill>
                <a:srgbClr val="6246E8"/>
              </a:solidFill>
              <a:headEnd type="arrow"/>
              <a:tailEnd type="none" w="med" len="sm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39" name="直接箭头连接符 338"/>
            <p:cNvCxnSpPr/>
            <p:nvPr/>
          </p:nvCxnSpPr>
          <p:spPr>
            <a:xfrm flipH="1" flipV="1">
              <a:off x="11624" y="9689"/>
              <a:ext cx="0" cy="227"/>
            </a:xfrm>
            <a:prstGeom prst="straightConnector1">
              <a:avLst/>
            </a:prstGeom>
            <a:ln w="12700">
              <a:solidFill>
                <a:srgbClr val="6246E8"/>
              </a:solidFill>
              <a:tailEnd type="arrow" w="med" len="sm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40" name="直接箭头连接符 339"/>
            <p:cNvCxnSpPr/>
            <p:nvPr/>
          </p:nvCxnSpPr>
          <p:spPr>
            <a:xfrm flipH="1" flipV="1">
              <a:off x="14068" y="9689"/>
              <a:ext cx="0" cy="227"/>
            </a:xfrm>
            <a:prstGeom prst="straightConnector1">
              <a:avLst/>
            </a:prstGeom>
            <a:ln w="12700">
              <a:solidFill>
                <a:srgbClr val="6246E8"/>
              </a:solidFill>
              <a:tailEnd type="arrow" w="med" len="sm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85" name="组合 84"/>
          <p:cNvGrpSpPr/>
          <p:nvPr/>
        </p:nvGrpSpPr>
        <p:grpSpPr>
          <a:xfrm>
            <a:off x="8261350" y="2943860"/>
            <a:ext cx="1335405" cy="341630"/>
            <a:chOff x="12926" y="4635"/>
            <a:chExt cx="2103" cy="538"/>
          </a:xfrm>
        </p:grpSpPr>
        <p:sp>
          <p:nvSpPr>
            <p:cNvPr id="249" name="文本框 248"/>
            <p:cNvSpPr txBox="1"/>
            <p:nvPr>
              <p:custDataLst>
                <p:tags r:id="rId109"/>
              </p:custDataLst>
            </p:nvPr>
          </p:nvSpPr>
          <p:spPr>
            <a:xfrm>
              <a:off x="13499" y="4736"/>
              <a:ext cx="1531" cy="3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资产管理</a:t>
              </a:r>
              <a:r>
                <a:rPr lang="en-US" altLang="zh-CN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ITAM</a:t>
              </a:r>
              <a:endParaRPr lang="en-US" altLang="zh-CN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  <p:grpSp>
          <p:nvGrpSpPr>
            <p:cNvPr id="61" name="组合 60"/>
            <p:cNvGrpSpPr/>
            <p:nvPr/>
          </p:nvGrpSpPr>
          <p:grpSpPr>
            <a:xfrm rot="0">
              <a:off x="12926" y="4635"/>
              <a:ext cx="538" cy="538"/>
              <a:chOff x="13723" y="4207"/>
              <a:chExt cx="538" cy="538"/>
            </a:xfrm>
          </p:grpSpPr>
          <p:sp>
            <p:nvSpPr>
              <p:cNvPr id="3" name="椭圆 2"/>
              <p:cNvSpPr>
                <a:spLocks noChangeAspect="1"/>
              </p:cNvSpPr>
              <p:nvPr/>
            </p:nvSpPr>
            <p:spPr>
              <a:xfrm>
                <a:off x="13723" y="4207"/>
                <a:ext cx="539" cy="539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 sz="800"/>
              </a:p>
            </p:txBody>
          </p:sp>
          <p:pic>
            <p:nvPicPr>
              <p:cNvPr id="248" name="图片 247" descr="/Users/liuzhuzi/Downloads/经验.svg经验"/>
              <p:cNvPicPr>
                <a:picLocks noChangeAspect="1"/>
              </p:cNvPicPr>
              <p:nvPr/>
            </p:nvPicPr>
            <p:blipFill>
              <a:blip r:embed="rId110">
                <a:extLst>
                  <a:ext uri="{96DAC541-7B7A-43D3-8B79-37D633B846F1}">
                    <asvg:svgBlip xmlns:asvg="http://schemas.microsoft.com/office/drawing/2016/SVG/main" r:embed="rId111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3794" y="4278"/>
                <a:ext cx="397" cy="397"/>
              </a:xfrm>
              <a:prstGeom prst="rect">
                <a:avLst/>
              </a:prstGeom>
            </p:spPr>
          </p:pic>
        </p:grpSp>
      </p:grpSp>
      <p:grpSp>
        <p:nvGrpSpPr>
          <p:cNvPr id="84" name="组合 83"/>
          <p:cNvGrpSpPr/>
          <p:nvPr/>
        </p:nvGrpSpPr>
        <p:grpSpPr>
          <a:xfrm>
            <a:off x="8261350" y="2485390"/>
            <a:ext cx="1335405" cy="341630"/>
            <a:chOff x="12926" y="3854"/>
            <a:chExt cx="2103" cy="538"/>
          </a:xfrm>
        </p:grpSpPr>
        <p:sp>
          <p:nvSpPr>
            <p:cNvPr id="14" name="文本框 13"/>
            <p:cNvSpPr txBox="1"/>
            <p:nvPr>
              <p:custDataLst>
                <p:tags r:id="rId112"/>
              </p:custDataLst>
            </p:nvPr>
          </p:nvSpPr>
          <p:spPr>
            <a:xfrm>
              <a:off x="13499" y="3955"/>
              <a:ext cx="1531" cy="3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配置管理</a:t>
              </a:r>
              <a:r>
                <a:rPr lang="en-US" altLang="zh-CN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CMDB</a:t>
              </a:r>
              <a:endParaRPr lang="en-US" altLang="zh-CN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 rot="0">
              <a:off x="12926" y="3854"/>
              <a:ext cx="539" cy="539"/>
              <a:chOff x="13869" y="3227"/>
              <a:chExt cx="539" cy="539"/>
            </a:xfrm>
          </p:grpSpPr>
          <p:sp>
            <p:nvSpPr>
              <p:cNvPr id="17" name="椭圆 16"/>
              <p:cNvSpPr>
                <a:spLocks noChangeAspect="1"/>
              </p:cNvSpPr>
              <p:nvPr/>
            </p:nvSpPr>
            <p:spPr>
              <a:xfrm>
                <a:off x="13869" y="3227"/>
                <a:ext cx="539" cy="539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 sz="800"/>
              </a:p>
            </p:txBody>
          </p:sp>
          <p:pic>
            <p:nvPicPr>
              <p:cNvPr id="245" name="图片 244" descr="/Users/liuzhuzi/Downloads/非结构化数据.svg非结构化数据"/>
              <p:cNvPicPr>
                <a:picLocks noChangeAspect="1"/>
              </p:cNvPicPr>
              <p:nvPr/>
            </p:nvPicPr>
            <p:blipFill>
              <a:blip r:embed="rId113">
                <a:extLst>
                  <a:ext uri="{96DAC541-7B7A-43D3-8B79-37D633B846F1}">
                    <asvg:svgBlip xmlns:asvg="http://schemas.microsoft.com/office/drawing/2016/SVG/main" r:embed="rId114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3940" y="3298"/>
                <a:ext cx="397" cy="397"/>
              </a:xfrm>
              <a:prstGeom prst="rect">
                <a:avLst/>
              </a:prstGeom>
            </p:spPr>
          </p:pic>
        </p:grpSp>
      </p:grpSp>
      <p:grpSp>
        <p:nvGrpSpPr>
          <p:cNvPr id="79" name="组合 78"/>
          <p:cNvGrpSpPr/>
          <p:nvPr/>
        </p:nvGrpSpPr>
        <p:grpSpPr>
          <a:xfrm>
            <a:off x="8261350" y="1568450"/>
            <a:ext cx="1335405" cy="341630"/>
            <a:chOff x="12926" y="2470"/>
            <a:chExt cx="2103" cy="538"/>
          </a:xfrm>
        </p:grpSpPr>
        <p:sp>
          <p:nvSpPr>
            <p:cNvPr id="65" name="文本框 64"/>
            <p:cNvSpPr txBox="1"/>
            <p:nvPr>
              <p:custDataLst>
                <p:tags r:id="rId115"/>
              </p:custDataLst>
            </p:nvPr>
          </p:nvSpPr>
          <p:spPr>
            <a:xfrm>
              <a:off x="13499" y="2571"/>
              <a:ext cx="1531" cy="3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智能知识库</a:t>
              </a:r>
              <a:r>
                <a:rPr lang="en-US" altLang="zh-CN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K</a:t>
              </a:r>
              <a:r>
                <a:rPr lang="en-US" altLang="zh-CN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ogia</a:t>
              </a:r>
              <a:endParaRPr lang="en-US" altLang="zh-CN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  <p:grpSp>
          <p:nvGrpSpPr>
            <p:cNvPr id="70" name="组合 69"/>
            <p:cNvGrpSpPr/>
            <p:nvPr/>
          </p:nvGrpSpPr>
          <p:grpSpPr>
            <a:xfrm rot="0">
              <a:off x="12926" y="2470"/>
              <a:ext cx="539" cy="539"/>
              <a:chOff x="14237" y="2620"/>
              <a:chExt cx="539" cy="539"/>
            </a:xfrm>
          </p:grpSpPr>
          <p:sp>
            <p:nvSpPr>
              <p:cNvPr id="68" name="椭圆 67"/>
              <p:cNvSpPr>
                <a:spLocks noChangeAspect="1"/>
              </p:cNvSpPr>
              <p:nvPr/>
            </p:nvSpPr>
            <p:spPr>
              <a:xfrm>
                <a:off x="14237" y="2620"/>
                <a:ext cx="539" cy="539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 sz="800"/>
              </a:p>
            </p:txBody>
          </p:sp>
          <p:pic>
            <p:nvPicPr>
              <p:cNvPr id="222" name="图片 221" descr="/Users/liuzhuzi/Downloads/知识库 (8).svg知识库 (8)"/>
              <p:cNvPicPr>
                <a:picLocks noChangeAspect="1"/>
              </p:cNvPicPr>
              <p:nvPr/>
            </p:nvPicPr>
            <p:blipFill>
              <a:blip r:embed="rId116">
                <a:extLst>
                  <a:ext uri="{96DAC541-7B7A-43D3-8B79-37D633B846F1}">
                    <asvg:svgBlip xmlns:asvg="http://schemas.microsoft.com/office/drawing/2016/SVG/main" r:embed="rId117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4336" y="2720"/>
                <a:ext cx="341" cy="341"/>
              </a:xfrm>
              <a:prstGeom prst="rect">
                <a:avLst/>
              </a:prstGeom>
            </p:spPr>
          </p:pic>
        </p:grpSp>
      </p:grpSp>
      <p:grpSp>
        <p:nvGrpSpPr>
          <p:cNvPr id="83" name="组合 82"/>
          <p:cNvGrpSpPr/>
          <p:nvPr/>
        </p:nvGrpSpPr>
        <p:grpSpPr>
          <a:xfrm>
            <a:off x="8261350" y="2026920"/>
            <a:ext cx="1335405" cy="341630"/>
            <a:chOff x="12926" y="3200"/>
            <a:chExt cx="2103" cy="538"/>
          </a:xfrm>
        </p:grpSpPr>
        <p:sp>
          <p:nvSpPr>
            <p:cNvPr id="73" name="文本框 72"/>
            <p:cNvSpPr txBox="1"/>
            <p:nvPr>
              <p:custDataLst>
                <p:tags r:id="rId118"/>
              </p:custDataLst>
            </p:nvPr>
          </p:nvSpPr>
          <p:spPr>
            <a:xfrm>
              <a:off x="13499" y="3301"/>
              <a:ext cx="1531" cy="3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l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lang="en-US" altLang="zh-CN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ITSM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rPr>
                <a:t>工单</a:t>
              </a:r>
              <a:endParaRPr lang="zh-CN" altLang="en-US" sz="800">
                <a:solidFill>
                  <a:srgbClr val="1E293B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  <a:sym typeface="+mn-ea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 rot="0">
              <a:off x="12926" y="3200"/>
              <a:ext cx="538" cy="538"/>
              <a:chOff x="14237" y="2620"/>
              <a:chExt cx="538" cy="538"/>
            </a:xfrm>
          </p:grpSpPr>
          <p:sp>
            <p:nvSpPr>
              <p:cNvPr id="75" name="椭圆 74"/>
              <p:cNvSpPr>
                <a:spLocks noChangeAspect="1"/>
              </p:cNvSpPr>
              <p:nvPr/>
            </p:nvSpPr>
            <p:spPr>
              <a:xfrm>
                <a:off x="14237" y="2620"/>
                <a:ext cx="539" cy="539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altLang="zh-CN" sz="800"/>
              </a:p>
            </p:txBody>
          </p:sp>
          <p:pic>
            <p:nvPicPr>
              <p:cNvPr id="76" name="图片 75" descr="/Users/liuzhuzi/Downloads/结构化.svg结构化"/>
              <p:cNvPicPr>
                <a:picLocks noChangeAspect="1"/>
              </p:cNvPicPr>
              <p:nvPr/>
            </p:nvPicPr>
            <p:blipFill>
              <a:blip r:embed="rId119">
                <a:extLst>
                  <a:ext uri="{96DAC541-7B7A-43D3-8B79-37D633B846F1}">
                    <asvg:svgBlip xmlns:asvg="http://schemas.microsoft.com/office/drawing/2016/SVG/main" r:embed="rId12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4336" y="2720"/>
                <a:ext cx="340" cy="340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" name="矩形 152"/>
          <p:cNvSpPr/>
          <p:nvPr/>
        </p:nvSpPr>
        <p:spPr>
          <a:xfrm>
            <a:off x="0" y="5113020"/>
            <a:ext cx="12192000" cy="1744980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0345" y="155575"/>
            <a:ext cx="11260455" cy="706755"/>
            <a:chOff x="347" y="245"/>
            <a:chExt cx="17733" cy="1113"/>
          </a:xfrm>
        </p:grpSpPr>
        <p:sp>
          <p:nvSpPr>
            <p:cNvPr id="8" name="文本框 7"/>
            <p:cNvSpPr txBox="1"/>
            <p:nvPr>
              <p:custDataLst>
                <p:tags r:id="rId1"/>
              </p:custDataLst>
            </p:nvPr>
          </p:nvSpPr>
          <p:spPr>
            <a:xfrm>
              <a:off x="347" y="245"/>
              <a:ext cx="17733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r>
                <a:rPr lang="zh-CN" altLang="en-US" sz="2000" b="1" dirty="0">
                  <a:solidFill>
                    <a:srgbClr val="6246E8"/>
                  </a:solidFill>
                  <a:latin typeface="微软雅黑" panose="020B0802040204020203" charset="-122"/>
                  <a:ea typeface="微软雅黑" panose="020B0802040204020203" charset="-122"/>
                  <a:sym typeface="+mn-ea"/>
                </a:rPr>
                <a:t>ITSM + CMDB + ITAM 协同闭环，打破信息孤岛</a:t>
              </a:r>
              <a:endParaRPr lang="en-US" sz="2000" dirty="0"/>
            </a:p>
            <a:p>
              <a:endParaRPr lang="zh-CN" altLang="en-US" sz="2000" b="1" dirty="0">
                <a:solidFill>
                  <a:srgbClr val="6246E8"/>
                </a:solidFill>
                <a:latin typeface="微软雅黑" panose="020B0802040204020203" charset="-122"/>
                <a:ea typeface="微软雅黑" panose="020B0802040204020203" charset="-122"/>
              </a:endParaRPr>
            </a:p>
          </p:txBody>
        </p:sp>
        <p:sp>
          <p:nvSpPr>
            <p:cNvPr id="9" name="文本框 8"/>
            <p:cNvSpPr txBox="1"/>
            <p:nvPr>
              <p:custDataLst>
                <p:tags r:id="rId2"/>
              </p:custDataLst>
            </p:nvPr>
          </p:nvSpPr>
          <p:spPr>
            <a:xfrm>
              <a:off x="347" y="722"/>
              <a:ext cx="15228" cy="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400" dirty="0">
                  <a:solidFill>
                    <a:srgbClr val="6B7280"/>
                  </a:solidFill>
                  <a:latin typeface="Noto Sans SC" pitchFamily="34" charset="0"/>
                  <a:ea typeface="Noto Sans SC" pitchFamily="34" charset="-122"/>
                  <a:cs typeface="Noto Sans SC" pitchFamily="34" charset="-120"/>
                  <a:sym typeface="+mn-ea"/>
                </a:rPr>
                <a:t>流程驱动数据、数据支撑决策、决策优化资产</a:t>
              </a:r>
              <a:endParaRPr kumimoji="0" lang="zh-CN" altLang="en-US" sz="1400" b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flipH="1">
              <a:off x="347" y="325"/>
              <a:ext cx="57" cy="791"/>
            </a:xfrm>
            <a:prstGeom prst="rect">
              <a:avLst/>
            </a:prstGeom>
            <a:solidFill>
              <a:srgbClr val="6246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Text 17"/>
          <p:cNvSpPr/>
          <p:nvPr/>
        </p:nvSpPr>
        <p:spPr>
          <a:xfrm>
            <a:off x="6080760" y="1258253"/>
            <a:ext cx="5148580" cy="330835"/>
          </a:xfrm>
          <a:prstGeom prst="rect">
            <a:avLst/>
          </a:prstGeom>
          <a:noFill/>
        </p:spPr>
        <p:txBody>
          <a:bodyPr wrap="square" lIns="0" tIns="0" rIns="0" bIns="85090" rtlCol="0" anchor="t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2E1A47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 Bold" pitchFamily="34" charset="-120"/>
              </a:rPr>
              <a:t>典型协同场景</a:t>
            </a:r>
            <a:endParaRPr lang="en-US" sz="1600" b="1" dirty="0">
              <a:solidFill>
                <a:srgbClr val="2E1A47"/>
              </a:solidFill>
              <a:latin typeface="Microsoft YaHei Regular" panose="020B0802040204020203" charset="-122"/>
              <a:ea typeface="Microsoft YaHei Regular" panose="020B0802040204020203" charset="-122"/>
              <a:cs typeface="Noto Sans SC Bold" pitchFamily="34" charset="-120"/>
            </a:endParaRPr>
          </a:p>
        </p:txBody>
      </p:sp>
      <p:grpSp>
        <p:nvGrpSpPr>
          <p:cNvPr id="113" name="组合 112"/>
          <p:cNvGrpSpPr/>
          <p:nvPr/>
        </p:nvGrpSpPr>
        <p:grpSpPr>
          <a:xfrm rot="0">
            <a:off x="6080760" y="1826895"/>
            <a:ext cx="5148580" cy="1309370"/>
            <a:chOff x="9576" y="2686"/>
            <a:chExt cx="8108" cy="2062"/>
          </a:xfrm>
        </p:grpSpPr>
        <p:sp>
          <p:nvSpPr>
            <p:cNvPr id="25" name="Shape 18"/>
            <p:cNvSpPr/>
            <p:nvPr/>
          </p:nvSpPr>
          <p:spPr>
            <a:xfrm>
              <a:off x="9576" y="2686"/>
              <a:ext cx="8108" cy="2063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p>
              <a:endParaRPr lang="zh-CN" altLang="en-US"/>
            </a:p>
          </p:txBody>
        </p:sp>
        <p:sp>
          <p:nvSpPr>
            <p:cNvPr id="26" name="Shape 19"/>
            <p:cNvSpPr/>
            <p:nvPr/>
          </p:nvSpPr>
          <p:spPr>
            <a:xfrm>
              <a:off x="9576" y="2686"/>
              <a:ext cx="8108" cy="14"/>
            </a:xfrm>
            <a:prstGeom prst="rect">
              <a:avLst/>
            </a:prstGeom>
            <a:solidFill>
              <a:srgbClr val="E5E7EB"/>
            </a:solidFill>
          </p:spPr>
        </p:sp>
        <p:sp>
          <p:nvSpPr>
            <p:cNvPr id="27" name="Shape 20"/>
            <p:cNvSpPr/>
            <p:nvPr/>
          </p:nvSpPr>
          <p:spPr>
            <a:xfrm>
              <a:off x="17670" y="2686"/>
              <a:ext cx="14" cy="2063"/>
            </a:xfrm>
            <a:prstGeom prst="rect">
              <a:avLst/>
            </a:prstGeom>
            <a:solidFill>
              <a:srgbClr val="E5E7EB"/>
            </a:solidFill>
          </p:spPr>
        </p:sp>
        <p:sp>
          <p:nvSpPr>
            <p:cNvPr id="29" name="Shape 22"/>
            <p:cNvSpPr/>
            <p:nvPr/>
          </p:nvSpPr>
          <p:spPr>
            <a:xfrm>
              <a:off x="9576" y="2686"/>
              <a:ext cx="59" cy="2063"/>
            </a:xfrm>
            <a:prstGeom prst="rect">
              <a:avLst/>
            </a:prstGeom>
            <a:solidFill>
              <a:srgbClr val="8B5CF6"/>
            </a:solidFill>
          </p:spPr>
        </p:sp>
        <p:grpSp>
          <p:nvGrpSpPr>
            <p:cNvPr id="93" name="组合 92"/>
            <p:cNvGrpSpPr/>
            <p:nvPr/>
          </p:nvGrpSpPr>
          <p:grpSpPr>
            <a:xfrm>
              <a:off x="9752" y="2861"/>
              <a:ext cx="2090" cy="338"/>
              <a:chOff x="9752" y="2861"/>
              <a:chExt cx="2090" cy="338"/>
            </a:xfrm>
          </p:grpSpPr>
          <p:pic>
            <p:nvPicPr>
              <p:cNvPr id="30" name="Image 5" descr="preencoded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752" y="2898"/>
                <a:ext cx="265" cy="265"/>
              </a:xfrm>
              <a:prstGeom prst="rect">
                <a:avLst/>
              </a:prstGeom>
            </p:spPr>
          </p:pic>
          <p:sp>
            <p:nvSpPr>
              <p:cNvPr id="31" name="Text 23"/>
              <p:cNvSpPr/>
              <p:nvPr/>
            </p:nvSpPr>
            <p:spPr>
              <a:xfrm>
                <a:off x="10162" y="2861"/>
                <a:ext cx="1680" cy="3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1400" b="1" dirty="0">
                    <a:solidFill>
                      <a:srgbClr val="2E1A47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 Bold" pitchFamily="34" charset="-120"/>
                  </a:rPr>
                  <a:t>故障处理闭环</a:t>
                </a:r>
                <a:endParaRPr lang="en-US" sz="1400" b="1" dirty="0">
                  <a:solidFill>
                    <a:srgbClr val="2E1A47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 Bold" pitchFamily="34" charset="-120"/>
                </a:endParaRPr>
              </a:p>
            </p:txBody>
          </p:sp>
        </p:grpSp>
        <p:grpSp>
          <p:nvGrpSpPr>
            <p:cNvPr id="98" name="组合 97"/>
            <p:cNvGrpSpPr/>
            <p:nvPr/>
          </p:nvGrpSpPr>
          <p:grpSpPr>
            <a:xfrm>
              <a:off x="9752" y="3422"/>
              <a:ext cx="7710" cy="1221"/>
              <a:chOff x="9752" y="3422"/>
              <a:chExt cx="7710" cy="1221"/>
            </a:xfrm>
          </p:grpSpPr>
          <p:sp>
            <p:nvSpPr>
              <p:cNvPr id="32" name="Shape 24"/>
              <p:cNvSpPr/>
              <p:nvPr/>
            </p:nvSpPr>
            <p:spPr>
              <a:xfrm>
                <a:off x="9752" y="3422"/>
                <a:ext cx="1701" cy="502"/>
              </a:xfrm>
              <a:prstGeom prst="rect">
                <a:avLst/>
              </a:prstGeom>
              <a:solidFill>
                <a:srgbClr val="F3F4F6"/>
              </a:solidFill>
              <a:ln w="9144">
                <a:solidFill>
                  <a:srgbClr val="E5E7EB"/>
                </a:solidFill>
                <a:prstDash val="solid"/>
              </a:ln>
            </p:spPr>
            <p:txBody>
              <a:bodyPr anchor="ctr" anchorCtr="0"/>
              <a:p>
                <a:pPr algn="ctr"/>
                <a:r>
                  <a:rPr lang="en-US" sz="1100" dirty="0">
                    <a:solidFill>
                      <a:srgbClr val="4B5563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" pitchFamily="34" charset="-120"/>
                    <a:sym typeface="+mn-ea"/>
                  </a:rPr>
                  <a:t>用户报障</a:t>
                </a:r>
                <a:endParaRPr lang="en-US" altLang="en-US" sz="1100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" pitchFamily="34" charset="-120"/>
                  <a:sym typeface="+mn-ea"/>
                </a:endParaRPr>
              </a:p>
            </p:txBody>
          </p:sp>
          <p:pic>
            <p:nvPicPr>
              <p:cNvPr id="34" name="Image 6" descr="preencoded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480" y="3570"/>
                <a:ext cx="180" cy="206"/>
              </a:xfrm>
              <a:prstGeom prst="rect">
                <a:avLst/>
              </a:prstGeom>
            </p:spPr>
          </p:pic>
          <p:sp>
            <p:nvSpPr>
              <p:cNvPr id="35" name="Shape 26"/>
              <p:cNvSpPr/>
              <p:nvPr/>
            </p:nvSpPr>
            <p:spPr>
              <a:xfrm>
                <a:off x="11687" y="3422"/>
                <a:ext cx="1700" cy="502"/>
              </a:xfrm>
              <a:prstGeom prst="rect">
                <a:avLst/>
              </a:prstGeom>
              <a:solidFill>
                <a:srgbClr val="F3F4F6"/>
              </a:solidFill>
              <a:ln w="9144">
                <a:solidFill>
                  <a:srgbClr val="6366F1"/>
                </a:solidFill>
                <a:prstDash val="solid"/>
              </a:ln>
            </p:spPr>
            <p:txBody>
              <a:bodyPr anchor="ctr" anchorCtr="0"/>
              <a:p>
                <a:pPr algn="ctr"/>
                <a:r>
                  <a:rPr lang="en-US" sz="1100" dirty="0">
                    <a:solidFill>
                      <a:srgbClr val="6366F1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AI识别</a:t>
                </a:r>
                <a:endParaRPr lang="en-US" altLang="en-US" sz="1100" dirty="0">
                  <a:solidFill>
                    <a:srgbClr val="6366F1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endParaRPr>
              </a:p>
            </p:txBody>
          </p:sp>
          <p:pic>
            <p:nvPicPr>
              <p:cNvPr id="37" name="Image 7" descr="preencoded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414" y="3570"/>
                <a:ext cx="180" cy="206"/>
              </a:xfrm>
              <a:prstGeom prst="rect">
                <a:avLst/>
              </a:prstGeom>
            </p:spPr>
          </p:pic>
          <p:sp>
            <p:nvSpPr>
              <p:cNvPr id="38" name="Shape 28"/>
              <p:cNvSpPr/>
              <p:nvPr/>
            </p:nvSpPr>
            <p:spPr>
              <a:xfrm>
                <a:off x="13621" y="3422"/>
                <a:ext cx="1700" cy="502"/>
              </a:xfrm>
              <a:prstGeom prst="rect">
                <a:avLst/>
              </a:prstGeom>
              <a:solidFill>
                <a:srgbClr val="F3F4F6"/>
              </a:solidFill>
              <a:ln w="9144">
                <a:solidFill>
                  <a:srgbClr val="E5E7EB"/>
                </a:solidFill>
                <a:prstDash val="solid"/>
              </a:ln>
            </p:spPr>
            <p:txBody>
              <a:bodyPr anchor="ctr" anchorCtr="0">
                <a:noAutofit/>
              </a:bodyPr>
              <a:p>
                <a:pPr lvl="0" algn="ctr">
                  <a:buClrTx/>
                  <a:buSzTx/>
                  <a:buFontTx/>
                </a:pPr>
                <a:r>
                  <a:rPr lang="en-US" sz="1100" dirty="0">
                    <a:solidFill>
                      <a:srgbClr val="4B5563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" pitchFamily="34" charset="-120"/>
                    <a:sym typeface="+mn-ea"/>
                  </a:rPr>
                  <a:t>CMDB定位</a:t>
                </a:r>
                <a:endParaRPr lang="en-US" sz="1100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" pitchFamily="34" charset="-120"/>
                  <a:sym typeface="+mn-ea"/>
                </a:endParaRPr>
              </a:p>
            </p:txBody>
          </p:sp>
          <p:pic>
            <p:nvPicPr>
              <p:cNvPr id="40" name="Image 8" descr="preencoded.png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348" y="3570"/>
                <a:ext cx="180" cy="206"/>
              </a:xfrm>
              <a:prstGeom prst="rect">
                <a:avLst/>
              </a:prstGeom>
            </p:spPr>
          </p:pic>
          <p:sp>
            <p:nvSpPr>
              <p:cNvPr id="41" name="Shape 30"/>
              <p:cNvSpPr/>
              <p:nvPr/>
            </p:nvSpPr>
            <p:spPr>
              <a:xfrm>
                <a:off x="15555" y="3422"/>
                <a:ext cx="1700" cy="502"/>
              </a:xfrm>
              <a:prstGeom prst="rect">
                <a:avLst/>
              </a:prstGeom>
              <a:solidFill>
                <a:srgbClr val="F3F4F6"/>
              </a:solidFill>
              <a:ln w="9144">
                <a:solidFill>
                  <a:srgbClr val="E5E7EB"/>
                </a:solidFill>
                <a:prstDash val="solid"/>
              </a:ln>
            </p:spPr>
            <p:txBody>
              <a:bodyPr anchor="ctr" anchorCtr="0">
                <a:noAutofit/>
              </a:bodyPr>
              <a:p>
                <a:pPr lvl="0" algn="ctr">
                  <a:buClrTx/>
                  <a:buSzTx/>
                  <a:buFontTx/>
                </a:pPr>
                <a:r>
                  <a:rPr lang="en-US" sz="1100" dirty="0">
                    <a:solidFill>
                      <a:srgbClr val="4B5563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" pitchFamily="34" charset="-120"/>
                    <a:sym typeface="+mn-ea"/>
                  </a:rPr>
                  <a:t>自动派单</a:t>
                </a:r>
                <a:endParaRPr lang="en-US" sz="1100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" pitchFamily="34" charset="-120"/>
                  <a:sym typeface="+mn-ea"/>
                </a:endParaRPr>
              </a:p>
            </p:txBody>
          </p:sp>
          <p:pic>
            <p:nvPicPr>
              <p:cNvPr id="43" name="Image 9" descr="preencoded.png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282" y="3570"/>
                <a:ext cx="180" cy="206"/>
              </a:xfrm>
              <a:prstGeom prst="rect">
                <a:avLst/>
              </a:prstGeom>
            </p:spPr>
          </p:pic>
          <p:sp>
            <p:nvSpPr>
              <p:cNvPr id="44" name="Shape 32"/>
              <p:cNvSpPr/>
              <p:nvPr/>
            </p:nvSpPr>
            <p:spPr>
              <a:xfrm>
                <a:off x="9752" y="4141"/>
                <a:ext cx="1701" cy="502"/>
              </a:xfrm>
              <a:prstGeom prst="rect">
                <a:avLst/>
              </a:prstGeom>
              <a:solidFill>
                <a:srgbClr val="F3F4F6"/>
              </a:solidFill>
              <a:ln w="9144">
                <a:solidFill>
                  <a:srgbClr val="6366F1"/>
                </a:solidFill>
                <a:prstDash val="solid"/>
              </a:ln>
            </p:spPr>
            <p:txBody>
              <a:bodyPr anchor="ctr" anchorCtr="0">
                <a:noAutofit/>
              </a:bodyPr>
              <a:p>
                <a:pPr lvl="0" algn="ctr">
                  <a:buClrTx/>
                  <a:buSzTx/>
                  <a:buFontTx/>
                </a:pPr>
                <a:r>
                  <a:rPr lang="en-US" sz="1100" dirty="0">
                    <a:solidFill>
                      <a:srgbClr val="6366F1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  <a:sym typeface="+mn-ea"/>
                  </a:rPr>
                  <a:t>知识推荐</a:t>
                </a:r>
                <a:endParaRPr lang="en-US" sz="1100" dirty="0">
                  <a:solidFill>
                    <a:srgbClr val="6366F1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  <a:sym typeface="+mn-ea"/>
                </a:endParaRPr>
              </a:p>
            </p:txBody>
          </p:sp>
          <p:pic>
            <p:nvPicPr>
              <p:cNvPr id="46" name="Image 10" descr="preencoded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480" y="4289"/>
                <a:ext cx="180" cy="206"/>
              </a:xfrm>
              <a:prstGeom prst="rect">
                <a:avLst/>
              </a:prstGeom>
            </p:spPr>
          </p:pic>
          <p:sp>
            <p:nvSpPr>
              <p:cNvPr id="47" name="Shape 34"/>
              <p:cNvSpPr/>
              <p:nvPr/>
            </p:nvSpPr>
            <p:spPr>
              <a:xfrm>
                <a:off x="11687" y="4141"/>
                <a:ext cx="1701" cy="502"/>
              </a:xfrm>
              <a:prstGeom prst="rect">
                <a:avLst/>
              </a:prstGeom>
              <a:solidFill>
                <a:srgbClr val="F3F4F6"/>
              </a:solidFill>
              <a:ln w="9144">
                <a:solidFill>
                  <a:srgbClr val="E5E7EB"/>
                </a:solidFill>
                <a:prstDash val="solid"/>
              </a:ln>
            </p:spPr>
            <p:txBody>
              <a:bodyPr anchor="ctr" anchorCtr="0">
                <a:noAutofit/>
              </a:bodyPr>
              <a:p>
                <a:pPr lvl="0" algn="ctr">
                  <a:buClrTx/>
                  <a:buSzTx/>
                  <a:buFontTx/>
                </a:pPr>
                <a:r>
                  <a:rPr lang="en-US" sz="1100" dirty="0">
                    <a:solidFill>
                      <a:srgbClr val="4B5563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" pitchFamily="34" charset="-120"/>
                    <a:sym typeface="+mn-ea"/>
                  </a:rPr>
                  <a:t>快速解决</a:t>
                </a:r>
                <a:endParaRPr lang="en-US" sz="1100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" pitchFamily="34" charset="-120"/>
                  <a:sym typeface="+mn-ea"/>
                </a:endParaRPr>
              </a:p>
            </p:txBody>
          </p:sp>
        </p:grpSp>
      </p:grpSp>
      <p:grpSp>
        <p:nvGrpSpPr>
          <p:cNvPr id="115" name="组合 114"/>
          <p:cNvGrpSpPr/>
          <p:nvPr/>
        </p:nvGrpSpPr>
        <p:grpSpPr>
          <a:xfrm rot="0">
            <a:off x="6080760" y="5352415"/>
            <a:ext cx="5148580" cy="916940"/>
            <a:chOff x="9576" y="7589"/>
            <a:chExt cx="8108" cy="1444"/>
          </a:xfrm>
        </p:grpSpPr>
        <p:sp>
          <p:nvSpPr>
            <p:cNvPr id="71" name="Shape 52"/>
            <p:cNvSpPr/>
            <p:nvPr/>
          </p:nvSpPr>
          <p:spPr>
            <a:xfrm>
              <a:off x="9576" y="7589"/>
              <a:ext cx="8108" cy="1444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72" name="Shape 53"/>
            <p:cNvSpPr/>
            <p:nvPr/>
          </p:nvSpPr>
          <p:spPr>
            <a:xfrm>
              <a:off x="9576" y="7589"/>
              <a:ext cx="8108" cy="14"/>
            </a:xfrm>
            <a:prstGeom prst="rect">
              <a:avLst/>
            </a:prstGeom>
            <a:solidFill>
              <a:srgbClr val="E5E7EB"/>
            </a:solidFill>
          </p:spPr>
        </p:sp>
        <p:sp>
          <p:nvSpPr>
            <p:cNvPr id="73" name="Shape 54"/>
            <p:cNvSpPr/>
            <p:nvPr/>
          </p:nvSpPr>
          <p:spPr>
            <a:xfrm>
              <a:off x="17670" y="7589"/>
              <a:ext cx="14" cy="1444"/>
            </a:xfrm>
            <a:prstGeom prst="rect">
              <a:avLst/>
            </a:prstGeom>
            <a:solidFill>
              <a:srgbClr val="E5E7EB"/>
            </a:solidFill>
          </p:spPr>
        </p:sp>
        <p:sp>
          <p:nvSpPr>
            <p:cNvPr id="74" name="Shape 55"/>
            <p:cNvSpPr/>
            <p:nvPr/>
          </p:nvSpPr>
          <p:spPr>
            <a:xfrm>
              <a:off x="9576" y="9019"/>
              <a:ext cx="8108" cy="14"/>
            </a:xfrm>
            <a:prstGeom prst="rect">
              <a:avLst/>
            </a:prstGeom>
            <a:solidFill>
              <a:srgbClr val="E5E7EB"/>
            </a:solidFill>
          </p:spPr>
        </p:sp>
        <p:sp>
          <p:nvSpPr>
            <p:cNvPr id="75" name="Shape 56"/>
            <p:cNvSpPr/>
            <p:nvPr/>
          </p:nvSpPr>
          <p:spPr>
            <a:xfrm>
              <a:off x="9576" y="7589"/>
              <a:ext cx="59" cy="1444"/>
            </a:xfrm>
            <a:prstGeom prst="rect">
              <a:avLst/>
            </a:prstGeom>
            <a:solidFill>
              <a:srgbClr val="10B981"/>
            </a:solidFill>
          </p:spPr>
        </p:sp>
        <p:grpSp>
          <p:nvGrpSpPr>
            <p:cNvPr id="95" name="组合 94"/>
            <p:cNvGrpSpPr/>
            <p:nvPr/>
          </p:nvGrpSpPr>
          <p:grpSpPr>
            <a:xfrm rot="0">
              <a:off x="9752" y="7765"/>
              <a:ext cx="2090" cy="338"/>
              <a:chOff x="9752" y="7165"/>
              <a:chExt cx="2090" cy="338"/>
            </a:xfrm>
          </p:grpSpPr>
          <p:pic>
            <p:nvPicPr>
              <p:cNvPr id="76" name="Image 16" descr="preencoded.png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52" y="7202"/>
                <a:ext cx="265" cy="265"/>
              </a:xfrm>
              <a:prstGeom prst="rect">
                <a:avLst/>
              </a:prstGeom>
            </p:spPr>
          </p:pic>
          <p:sp>
            <p:nvSpPr>
              <p:cNvPr id="77" name="Text 57"/>
              <p:cNvSpPr/>
              <p:nvPr/>
            </p:nvSpPr>
            <p:spPr>
              <a:xfrm>
                <a:off x="10162" y="7165"/>
                <a:ext cx="1680" cy="3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1400" b="1" dirty="0">
                    <a:solidFill>
                      <a:srgbClr val="2E1A47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 Bold" pitchFamily="34" charset="-120"/>
                  </a:rPr>
                  <a:t>资产运维闭环</a:t>
                </a:r>
                <a:endParaRPr lang="en-US" sz="1400" b="1" dirty="0">
                  <a:solidFill>
                    <a:srgbClr val="2E1A47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 Bold" pitchFamily="34" charset="-120"/>
                </a:endParaRPr>
              </a:p>
            </p:txBody>
          </p:sp>
        </p:grpSp>
        <p:sp>
          <p:nvSpPr>
            <p:cNvPr id="78" name="Shape 58"/>
            <p:cNvSpPr/>
            <p:nvPr/>
          </p:nvSpPr>
          <p:spPr>
            <a:xfrm>
              <a:off x="9752" y="8326"/>
              <a:ext cx="1203" cy="502"/>
            </a:xfrm>
            <a:prstGeom prst="rect">
              <a:avLst/>
            </a:prstGeom>
            <a:solidFill>
              <a:srgbClr val="F3F4F6"/>
            </a:solidFill>
            <a:ln w="9144">
              <a:solidFill>
                <a:srgbClr val="E5E7EB"/>
              </a:solidFill>
              <a:prstDash val="solid"/>
            </a:ln>
          </p:spPr>
          <p:txBody>
            <a:bodyPr anchor="ctr" anchorCtr="0"/>
            <a:p>
              <a:pPr algn="ctr"/>
              <a:r>
                <a:rPr lang="en-US" sz="1100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" pitchFamily="34" charset="-120"/>
                  <a:sym typeface="+mn-ea"/>
                </a:rPr>
                <a:t>资产到期</a:t>
              </a:r>
              <a:endParaRPr lang="en-US" altLang="en-US" sz="11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  <a:sym typeface="+mn-ea"/>
              </a:endParaRPr>
            </a:p>
          </p:txBody>
        </p:sp>
        <p:pic>
          <p:nvPicPr>
            <p:cNvPr id="80" name="Image 17" descr="preencoded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1042" y="8474"/>
              <a:ext cx="180" cy="206"/>
            </a:xfrm>
            <a:prstGeom prst="rect">
              <a:avLst/>
            </a:prstGeom>
          </p:spPr>
        </p:pic>
        <p:sp>
          <p:nvSpPr>
            <p:cNvPr id="81" name="Shape 60"/>
            <p:cNvSpPr/>
            <p:nvPr/>
          </p:nvSpPr>
          <p:spPr>
            <a:xfrm>
              <a:off x="11339" y="8326"/>
              <a:ext cx="1203" cy="502"/>
            </a:xfrm>
            <a:prstGeom prst="rect">
              <a:avLst/>
            </a:prstGeom>
            <a:solidFill>
              <a:srgbClr val="F3F4F6"/>
            </a:solidFill>
            <a:ln w="9144">
              <a:solidFill>
                <a:srgbClr val="E5E7EB"/>
              </a:solidFill>
              <a:prstDash val="solid"/>
            </a:ln>
          </p:spPr>
          <p:txBody>
            <a:bodyPr anchor="ctr" anchorCtr="0">
              <a:noAutofit/>
            </a:bodyPr>
            <a:p>
              <a:pPr lvl="0" algn="ctr">
                <a:buClrTx/>
                <a:buSzTx/>
                <a:buFontTx/>
              </a:pPr>
              <a:r>
                <a:rPr lang="en-US" sz="1100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" pitchFamily="34" charset="-120"/>
                  <a:sym typeface="+mn-ea"/>
                </a:rPr>
                <a:t>自动告警</a:t>
              </a:r>
              <a:endParaRPr lang="en-US" sz="11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  <a:sym typeface="+mn-ea"/>
              </a:endParaRPr>
            </a:p>
          </p:txBody>
        </p:sp>
        <p:pic>
          <p:nvPicPr>
            <p:cNvPr id="83" name="Image 18" descr="preencoded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630" y="8474"/>
              <a:ext cx="180" cy="206"/>
            </a:xfrm>
            <a:prstGeom prst="rect">
              <a:avLst/>
            </a:prstGeom>
          </p:spPr>
        </p:pic>
        <p:sp>
          <p:nvSpPr>
            <p:cNvPr id="84" name="Shape 62"/>
            <p:cNvSpPr/>
            <p:nvPr/>
          </p:nvSpPr>
          <p:spPr>
            <a:xfrm>
              <a:off x="12926" y="8326"/>
              <a:ext cx="1203" cy="502"/>
            </a:xfrm>
            <a:prstGeom prst="rect">
              <a:avLst/>
            </a:prstGeom>
            <a:solidFill>
              <a:srgbClr val="F3F4F6"/>
            </a:solidFill>
            <a:ln w="9144">
              <a:solidFill>
                <a:srgbClr val="E5E7EB"/>
              </a:solidFill>
              <a:prstDash val="solid"/>
            </a:ln>
          </p:spPr>
          <p:txBody>
            <a:bodyPr anchor="ctr" anchorCtr="0">
              <a:noAutofit/>
            </a:bodyPr>
            <a:p>
              <a:pPr lvl="0" algn="ctr">
                <a:buClrTx/>
                <a:buSzTx/>
                <a:buFontTx/>
              </a:pPr>
              <a:r>
                <a:rPr lang="en-US" sz="1100" dirty="0">
                  <a:solidFill>
                    <a:srgbClr val="6366F1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" pitchFamily="34" charset="-120"/>
                  <a:sym typeface="+mn-ea"/>
                </a:rPr>
                <a:t>生成工单</a:t>
              </a:r>
              <a:endParaRPr lang="en-US" sz="1100" dirty="0">
                <a:solidFill>
                  <a:srgbClr val="6366F1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  <a:sym typeface="+mn-ea"/>
              </a:endParaRPr>
            </a:p>
          </p:txBody>
        </p:sp>
        <p:pic>
          <p:nvPicPr>
            <p:cNvPr id="86" name="Image 19" descr="preencoded.png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4216" y="8474"/>
              <a:ext cx="180" cy="206"/>
            </a:xfrm>
            <a:prstGeom prst="rect">
              <a:avLst/>
            </a:prstGeom>
          </p:spPr>
        </p:pic>
        <p:sp>
          <p:nvSpPr>
            <p:cNvPr id="87" name="Shape 64"/>
            <p:cNvSpPr/>
            <p:nvPr/>
          </p:nvSpPr>
          <p:spPr>
            <a:xfrm>
              <a:off x="14513" y="8326"/>
              <a:ext cx="1203" cy="502"/>
            </a:xfrm>
            <a:prstGeom prst="rect">
              <a:avLst/>
            </a:prstGeom>
            <a:solidFill>
              <a:srgbClr val="F3F4F6"/>
            </a:solidFill>
            <a:ln w="9144">
              <a:solidFill>
                <a:srgbClr val="E5E7EB"/>
              </a:solidFill>
              <a:prstDash val="solid"/>
            </a:ln>
          </p:spPr>
          <p:txBody>
            <a:bodyPr anchor="ctr" anchorCtr="0">
              <a:noAutofit/>
            </a:bodyPr>
            <a:p>
              <a:pPr lvl="0" algn="ctr">
                <a:buClrTx/>
                <a:buSzTx/>
                <a:buFontTx/>
              </a:pPr>
              <a:r>
                <a:rPr lang="en-US" sz="1100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" pitchFamily="34" charset="-120"/>
                  <a:sym typeface="+mn-ea"/>
                </a:rPr>
                <a:t>处置</a:t>
              </a:r>
              <a:r>
                <a:rPr lang="en-US" sz="1100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" pitchFamily="34" charset="-120"/>
                  <a:sym typeface="+mn-ea"/>
                </a:rPr>
                <a:t>流程</a:t>
              </a:r>
              <a:endParaRPr lang="en-US" sz="11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  <a:sym typeface="+mn-ea"/>
              </a:endParaRPr>
            </a:p>
          </p:txBody>
        </p:sp>
        <p:pic>
          <p:nvPicPr>
            <p:cNvPr id="89" name="Image 20" descr="preencoded.pn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5803" y="8474"/>
              <a:ext cx="180" cy="206"/>
            </a:xfrm>
            <a:prstGeom prst="rect">
              <a:avLst/>
            </a:prstGeom>
          </p:spPr>
        </p:pic>
        <p:sp>
          <p:nvSpPr>
            <p:cNvPr id="90" name="Shape 66"/>
            <p:cNvSpPr/>
            <p:nvPr/>
          </p:nvSpPr>
          <p:spPr>
            <a:xfrm>
              <a:off x="16101" y="8326"/>
              <a:ext cx="1203" cy="502"/>
            </a:xfrm>
            <a:prstGeom prst="rect">
              <a:avLst/>
            </a:prstGeom>
            <a:solidFill>
              <a:srgbClr val="F3F4F6"/>
            </a:solidFill>
            <a:ln w="9144">
              <a:solidFill>
                <a:srgbClr val="E5E7EB"/>
              </a:solidFill>
              <a:prstDash val="solid"/>
            </a:ln>
          </p:spPr>
          <p:txBody>
            <a:bodyPr anchor="ctr" anchorCtr="0">
              <a:noAutofit/>
            </a:bodyPr>
            <a:p>
              <a:pPr lvl="0" algn="ctr">
                <a:buClrTx/>
                <a:buSzTx/>
                <a:buFontTx/>
              </a:pPr>
              <a:r>
                <a:rPr lang="en-US" sz="1100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" pitchFamily="34" charset="-120"/>
                  <a:sym typeface="+mn-ea"/>
                </a:rPr>
                <a:t>台账更新</a:t>
              </a:r>
              <a:endParaRPr lang="en-US" sz="11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  <a:sym typeface="+mn-ea"/>
              </a:endParaRPr>
            </a:p>
          </p:txBody>
        </p:sp>
      </p:grpSp>
      <p:sp>
        <p:nvSpPr>
          <p:cNvPr id="28" name="Shape 21"/>
          <p:cNvSpPr/>
          <p:nvPr/>
        </p:nvSpPr>
        <p:spPr>
          <a:xfrm>
            <a:off x="6080760" y="3358515"/>
            <a:ext cx="5148580" cy="8890"/>
          </a:xfrm>
          <a:prstGeom prst="rect">
            <a:avLst/>
          </a:prstGeom>
          <a:solidFill>
            <a:srgbClr val="E5E7EB"/>
          </a:solidFill>
        </p:spPr>
      </p:sp>
      <p:sp>
        <p:nvSpPr>
          <p:cNvPr id="52" name="Shape 39"/>
          <p:cNvSpPr/>
          <p:nvPr/>
        </p:nvSpPr>
        <p:spPr>
          <a:xfrm>
            <a:off x="6080760" y="5121275"/>
            <a:ext cx="5148580" cy="8890"/>
          </a:xfrm>
          <a:prstGeom prst="rect">
            <a:avLst/>
          </a:prstGeom>
          <a:solidFill>
            <a:srgbClr val="E5E7EB"/>
          </a:solidFill>
        </p:spPr>
      </p:sp>
      <p:grpSp>
        <p:nvGrpSpPr>
          <p:cNvPr id="152" name="组合 151"/>
          <p:cNvGrpSpPr/>
          <p:nvPr/>
        </p:nvGrpSpPr>
        <p:grpSpPr>
          <a:xfrm>
            <a:off x="6080760" y="3589655"/>
            <a:ext cx="5148580" cy="1309370"/>
            <a:chOff x="9576" y="5764"/>
            <a:chExt cx="8108" cy="2062"/>
          </a:xfrm>
        </p:grpSpPr>
        <p:sp>
          <p:nvSpPr>
            <p:cNvPr id="49" name="Shape 36"/>
            <p:cNvSpPr/>
            <p:nvPr/>
          </p:nvSpPr>
          <p:spPr>
            <a:xfrm>
              <a:off x="9576" y="5764"/>
              <a:ext cx="8108" cy="2063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50" name="Shape 37"/>
            <p:cNvSpPr/>
            <p:nvPr/>
          </p:nvSpPr>
          <p:spPr>
            <a:xfrm>
              <a:off x="9576" y="5764"/>
              <a:ext cx="8108" cy="14"/>
            </a:xfrm>
            <a:prstGeom prst="rect">
              <a:avLst/>
            </a:prstGeom>
            <a:solidFill>
              <a:srgbClr val="E5E7EB"/>
            </a:solidFill>
          </p:spPr>
        </p:sp>
        <p:sp>
          <p:nvSpPr>
            <p:cNvPr id="51" name="Shape 38"/>
            <p:cNvSpPr/>
            <p:nvPr/>
          </p:nvSpPr>
          <p:spPr>
            <a:xfrm>
              <a:off x="17670" y="5764"/>
              <a:ext cx="14" cy="2063"/>
            </a:xfrm>
            <a:prstGeom prst="rect">
              <a:avLst/>
            </a:prstGeom>
            <a:solidFill>
              <a:srgbClr val="E5E7EB"/>
            </a:solidFill>
          </p:spPr>
        </p:sp>
        <p:sp>
          <p:nvSpPr>
            <p:cNvPr id="53" name="Shape 40"/>
            <p:cNvSpPr/>
            <p:nvPr/>
          </p:nvSpPr>
          <p:spPr>
            <a:xfrm>
              <a:off x="9576" y="5764"/>
              <a:ext cx="59" cy="2063"/>
            </a:xfrm>
            <a:prstGeom prst="rect">
              <a:avLst/>
            </a:prstGeom>
            <a:solidFill>
              <a:srgbClr val="3B82F6"/>
            </a:solidFill>
          </p:spPr>
        </p:sp>
        <p:grpSp>
          <p:nvGrpSpPr>
            <p:cNvPr id="94" name="组合 93"/>
            <p:cNvGrpSpPr/>
            <p:nvPr/>
          </p:nvGrpSpPr>
          <p:grpSpPr>
            <a:xfrm rot="0">
              <a:off x="9752" y="5940"/>
              <a:ext cx="2090" cy="338"/>
              <a:chOff x="9752" y="5013"/>
              <a:chExt cx="2090" cy="338"/>
            </a:xfrm>
          </p:grpSpPr>
          <p:pic>
            <p:nvPicPr>
              <p:cNvPr id="54" name="Image 11" descr="preencoded.png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752" y="5073"/>
                <a:ext cx="265" cy="265"/>
              </a:xfrm>
              <a:prstGeom prst="rect">
                <a:avLst/>
              </a:prstGeom>
            </p:spPr>
          </p:pic>
          <p:sp>
            <p:nvSpPr>
              <p:cNvPr id="55" name="Text 41"/>
              <p:cNvSpPr/>
              <p:nvPr/>
            </p:nvSpPr>
            <p:spPr>
              <a:xfrm>
                <a:off x="10162" y="5013"/>
                <a:ext cx="1680" cy="3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1400" b="1" dirty="0">
                    <a:solidFill>
                      <a:srgbClr val="2E1A47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 Bold" pitchFamily="34" charset="-120"/>
                  </a:rPr>
                  <a:t>变更管理闭环</a:t>
                </a:r>
                <a:endParaRPr lang="en-US" sz="1400" b="1" dirty="0">
                  <a:solidFill>
                    <a:srgbClr val="2E1A47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 Bold" pitchFamily="34" charset="-120"/>
                </a:endParaRPr>
              </a:p>
            </p:txBody>
          </p:sp>
        </p:grpSp>
        <p:sp>
          <p:nvSpPr>
            <p:cNvPr id="100" name="Shape 24"/>
            <p:cNvSpPr/>
            <p:nvPr/>
          </p:nvSpPr>
          <p:spPr>
            <a:xfrm>
              <a:off x="9752" y="6376"/>
              <a:ext cx="1701" cy="502"/>
            </a:xfrm>
            <a:prstGeom prst="rect">
              <a:avLst/>
            </a:prstGeom>
            <a:solidFill>
              <a:srgbClr val="F3F4F6"/>
            </a:solidFill>
            <a:ln w="9144">
              <a:solidFill>
                <a:srgbClr val="E5E7EB"/>
              </a:solidFill>
              <a:prstDash val="solid"/>
            </a:ln>
          </p:spPr>
          <p:txBody>
            <a:bodyPr anchor="ctr" anchorCtr="0"/>
            <a:p>
              <a:pPr algn="ctr"/>
              <a:r>
                <a:rPr lang="en-US" sz="1100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" pitchFamily="34" charset="-120"/>
                  <a:sym typeface="+mn-ea"/>
                </a:rPr>
                <a:t>变更申请</a:t>
              </a:r>
              <a:endParaRPr lang="en-US" altLang="en-US" sz="11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  <a:sym typeface="+mn-ea"/>
              </a:endParaRPr>
            </a:p>
          </p:txBody>
        </p:sp>
        <p:pic>
          <p:nvPicPr>
            <p:cNvPr id="101" name="Image 6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80" y="6524"/>
              <a:ext cx="180" cy="206"/>
            </a:xfrm>
            <a:prstGeom prst="rect">
              <a:avLst/>
            </a:prstGeom>
          </p:spPr>
        </p:pic>
        <p:sp>
          <p:nvSpPr>
            <p:cNvPr id="102" name="Shape 26"/>
            <p:cNvSpPr/>
            <p:nvPr/>
          </p:nvSpPr>
          <p:spPr>
            <a:xfrm>
              <a:off x="11687" y="6376"/>
              <a:ext cx="1700" cy="502"/>
            </a:xfrm>
            <a:prstGeom prst="rect">
              <a:avLst/>
            </a:prstGeom>
            <a:solidFill>
              <a:srgbClr val="F3F4F6"/>
            </a:solidFill>
            <a:ln w="9144">
              <a:solidFill>
                <a:srgbClr val="E5E7EB"/>
              </a:solidFill>
              <a:prstDash val="solid"/>
            </a:ln>
          </p:spPr>
          <p:txBody>
            <a:bodyPr anchor="ctr" anchorCtr="0">
              <a:noAutofit/>
            </a:bodyPr>
            <a:p>
              <a:pPr lvl="0" algn="ctr">
                <a:buClrTx/>
                <a:buSzTx/>
                <a:buFontTx/>
              </a:pPr>
              <a:r>
                <a:rPr lang="en-US" sz="1100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" pitchFamily="34" charset="-120"/>
                  <a:sym typeface="+mn-ea"/>
                </a:rPr>
                <a:t>CMDB影响分析</a:t>
              </a:r>
              <a:endParaRPr lang="en-US" sz="11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  <a:sym typeface="+mn-ea"/>
              </a:endParaRPr>
            </a:p>
          </p:txBody>
        </p:sp>
        <p:pic>
          <p:nvPicPr>
            <p:cNvPr id="103" name="Image 7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414" y="6524"/>
              <a:ext cx="180" cy="206"/>
            </a:xfrm>
            <a:prstGeom prst="rect">
              <a:avLst/>
            </a:prstGeom>
          </p:spPr>
        </p:pic>
        <p:sp>
          <p:nvSpPr>
            <p:cNvPr id="104" name="Shape 28"/>
            <p:cNvSpPr/>
            <p:nvPr/>
          </p:nvSpPr>
          <p:spPr>
            <a:xfrm>
              <a:off x="13621" y="6376"/>
              <a:ext cx="1700" cy="502"/>
            </a:xfrm>
            <a:prstGeom prst="rect">
              <a:avLst/>
            </a:prstGeom>
            <a:solidFill>
              <a:srgbClr val="F3F4F6"/>
            </a:solidFill>
            <a:ln w="9144">
              <a:solidFill>
                <a:srgbClr val="E5E7EB"/>
              </a:solidFill>
              <a:prstDash val="solid"/>
            </a:ln>
          </p:spPr>
          <p:txBody>
            <a:bodyPr anchor="ctr" anchorCtr="0">
              <a:noAutofit/>
            </a:bodyPr>
            <a:p>
              <a:pPr lvl="0" algn="ctr">
                <a:buClrTx/>
                <a:buSzTx/>
                <a:buFontTx/>
              </a:pPr>
              <a:r>
                <a:rPr lang="en-US" sz="1100" dirty="0">
                  <a:solidFill>
                    <a:srgbClr val="6366F1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" pitchFamily="34" charset="-120"/>
                  <a:sym typeface="+mn-ea"/>
                </a:rPr>
                <a:t>风险评估</a:t>
              </a:r>
              <a:endParaRPr lang="en-US" sz="1100" dirty="0">
                <a:solidFill>
                  <a:srgbClr val="6366F1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  <a:sym typeface="+mn-ea"/>
              </a:endParaRPr>
            </a:p>
          </p:txBody>
        </p:sp>
        <p:pic>
          <p:nvPicPr>
            <p:cNvPr id="105" name="Image 8" descr="preencoded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348" y="6524"/>
              <a:ext cx="180" cy="206"/>
            </a:xfrm>
            <a:prstGeom prst="rect">
              <a:avLst/>
            </a:prstGeom>
          </p:spPr>
        </p:pic>
        <p:sp>
          <p:nvSpPr>
            <p:cNvPr id="106" name="Shape 30"/>
            <p:cNvSpPr/>
            <p:nvPr/>
          </p:nvSpPr>
          <p:spPr>
            <a:xfrm>
              <a:off x="15555" y="6376"/>
              <a:ext cx="1700" cy="502"/>
            </a:xfrm>
            <a:prstGeom prst="rect">
              <a:avLst/>
            </a:prstGeom>
            <a:solidFill>
              <a:srgbClr val="F3F4F6"/>
            </a:solidFill>
            <a:ln w="9144">
              <a:solidFill>
                <a:srgbClr val="E5E7EB"/>
              </a:solidFill>
              <a:prstDash val="solid"/>
            </a:ln>
          </p:spPr>
          <p:txBody>
            <a:bodyPr anchor="ctr" anchorCtr="0">
              <a:noAutofit/>
            </a:bodyPr>
            <a:p>
              <a:pPr lvl="0" algn="ctr">
                <a:buClrTx/>
                <a:buSzTx/>
                <a:buFontTx/>
              </a:pPr>
              <a:r>
                <a:rPr lang="en-US" sz="1100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" pitchFamily="34" charset="-120"/>
                  <a:sym typeface="+mn-ea"/>
                </a:rPr>
                <a:t>审批执行</a:t>
              </a:r>
              <a:endParaRPr lang="en-US" sz="11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  <a:sym typeface="+mn-ea"/>
              </a:endParaRPr>
            </a:p>
          </p:txBody>
        </p:sp>
        <p:pic>
          <p:nvPicPr>
            <p:cNvPr id="107" name="Image 9" descr="preencoded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282" y="6524"/>
              <a:ext cx="180" cy="206"/>
            </a:xfrm>
            <a:prstGeom prst="rect">
              <a:avLst/>
            </a:prstGeom>
          </p:spPr>
        </p:pic>
        <p:sp>
          <p:nvSpPr>
            <p:cNvPr id="108" name="Shape 32"/>
            <p:cNvSpPr/>
            <p:nvPr/>
          </p:nvSpPr>
          <p:spPr>
            <a:xfrm>
              <a:off x="9752" y="7095"/>
              <a:ext cx="1701" cy="502"/>
            </a:xfrm>
            <a:prstGeom prst="rect">
              <a:avLst/>
            </a:prstGeom>
            <a:solidFill>
              <a:srgbClr val="F3F4F6"/>
            </a:solidFill>
            <a:ln w="9144">
              <a:solidFill>
                <a:srgbClr val="E5E7EB"/>
              </a:solidFill>
              <a:prstDash val="solid"/>
            </a:ln>
          </p:spPr>
          <p:txBody>
            <a:bodyPr anchor="ctr" anchorCtr="0">
              <a:noAutofit/>
            </a:bodyPr>
            <a:p>
              <a:pPr lvl="0" algn="ctr">
                <a:buClrTx/>
                <a:buSzTx/>
                <a:buFontTx/>
              </a:pPr>
              <a:r>
                <a:rPr lang="en-US" sz="1100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" pitchFamily="34" charset="-120"/>
                  <a:sym typeface="+mn-ea"/>
                </a:rPr>
                <a:t>资产同步</a:t>
              </a:r>
              <a:endParaRPr lang="en-US" sz="11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" pitchFamily="34" charset="-120"/>
                <a:sym typeface="+mn-ea"/>
              </a:endParaRPr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389255" y="1258253"/>
            <a:ext cx="5382260" cy="5167630"/>
            <a:chOff x="613" y="2242"/>
            <a:chExt cx="8476" cy="8138"/>
          </a:xfrm>
        </p:grpSpPr>
        <p:sp>
          <p:nvSpPr>
            <p:cNvPr id="5" name="Shape 2"/>
            <p:cNvSpPr/>
            <p:nvPr/>
          </p:nvSpPr>
          <p:spPr>
            <a:xfrm>
              <a:off x="613" y="2242"/>
              <a:ext cx="8476" cy="8138"/>
            </a:xfrm>
            <a:prstGeom prst="rect">
              <a:avLst/>
            </a:prstGeom>
            <a:solidFill>
              <a:srgbClr val="FFFFFF"/>
            </a:solidFill>
            <a:ln w="9144">
              <a:solidFill>
                <a:srgbClr val="E5E7EB"/>
              </a:solidFill>
              <a:prstDash val="solid"/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46" name="组合 145"/>
            <p:cNvGrpSpPr/>
            <p:nvPr/>
          </p:nvGrpSpPr>
          <p:grpSpPr>
            <a:xfrm>
              <a:off x="1719" y="3796"/>
              <a:ext cx="6265" cy="5031"/>
              <a:chOff x="1967" y="3027"/>
              <a:chExt cx="6265" cy="5031"/>
            </a:xfrm>
          </p:grpSpPr>
          <p:sp>
            <p:nvSpPr>
              <p:cNvPr id="7" name="Text 4"/>
              <p:cNvSpPr/>
              <p:nvPr/>
            </p:nvSpPr>
            <p:spPr>
              <a:xfrm rot="3120000">
                <a:off x="6003" y="4424"/>
                <a:ext cx="2188" cy="715"/>
              </a:xfrm>
              <a:prstGeom prst="rect">
                <a:avLst/>
              </a:prstGeom>
              <a:noFill/>
            </p:spPr>
            <p:txBody>
              <a:bodyPr wrap="none" lIns="85090" tIns="42545" rIns="85090" bIns="42545" rtlCol="0" anchor="t">
                <a:spAutoFit/>
              </a:bodyPr>
              <a:lstStyle/>
              <a:p>
                <a:pPr marL="0" indent="0" algn="ctr">
                  <a:buNone/>
                </a:pPr>
                <a:r>
                  <a:rPr lang="en-US" sz="1200" dirty="0">
                    <a:solidFill>
                      <a:srgbClr val="4B5563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变更自动同步配置
事件关联CI</a:t>
                </a:r>
                <a:endParaRPr lang="en-US" sz="1200" dirty="0"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endParaRPr>
              </a:p>
            </p:txBody>
          </p:sp>
          <p:sp>
            <p:nvSpPr>
              <p:cNvPr id="3" name="Text 6"/>
              <p:cNvSpPr/>
              <p:nvPr/>
            </p:nvSpPr>
            <p:spPr>
              <a:xfrm>
                <a:off x="3909" y="7344"/>
                <a:ext cx="2668" cy="715"/>
              </a:xfrm>
              <a:prstGeom prst="rect">
                <a:avLst/>
              </a:prstGeom>
              <a:noFill/>
            </p:spPr>
            <p:txBody>
              <a:bodyPr wrap="none" lIns="85090" tIns="42545" rIns="85090" bIns="42545" rtlCol="0" anchor="t">
                <a:spAutoFit/>
              </a:bodyPr>
              <a:lstStyle/>
              <a:p>
                <a:pPr marL="0" indent="0" algn="ctr">
                  <a:buNone/>
                </a:pPr>
                <a:r>
                  <a:rPr lang="en-US" sz="1200" dirty="0">
                    <a:solidFill>
                      <a:srgbClr val="4B5563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配置项与资产自动映射
数据一致性保障</a:t>
                </a:r>
                <a:endParaRPr lang="en-US" sz="1200" dirty="0"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endParaRPr>
              </a:p>
            </p:txBody>
          </p:sp>
          <p:sp>
            <p:nvSpPr>
              <p:cNvPr id="11" name="Text 8"/>
              <p:cNvSpPr/>
              <p:nvPr/>
            </p:nvSpPr>
            <p:spPr>
              <a:xfrm rot="18480000">
                <a:off x="1784" y="4480"/>
                <a:ext cx="2668" cy="715"/>
              </a:xfrm>
              <a:prstGeom prst="rect">
                <a:avLst/>
              </a:prstGeom>
              <a:noFill/>
            </p:spPr>
            <p:txBody>
              <a:bodyPr wrap="none" lIns="85090" tIns="42545" rIns="85090" bIns="42545" rtlCol="0" anchor="t">
                <a:spAutoFit/>
              </a:bodyPr>
              <a:lstStyle/>
              <a:p>
                <a:pPr marL="0" indent="0" algn="ctr">
                  <a:buNone/>
                </a:pPr>
                <a:r>
                  <a:rPr lang="en-US" sz="1200" dirty="0">
                    <a:solidFill>
                      <a:srgbClr val="4B5563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rPr>
                  <a:t>资产状态触发服务流程
到期自动提醒</a:t>
                </a:r>
                <a:endParaRPr lang="en-US" sz="1200" dirty="0"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endParaRPr>
              </a:p>
            </p:txBody>
          </p:sp>
          <p:grpSp>
            <p:nvGrpSpPr>
              <p:cNvPr id="134" name="组合 133"/>
              <p:cNvGrpSpPr>
                <a:grpSpLocks noChangeAspect="1"/>
              </p:cNvGrpSpPr>
              <p:nvPr/>
            </p:nvGrpSpPr>
            <p:grpSpPr>
              <a:xfrm>
                <a:off x="4391" y="3027"/>
                <a:ext cx="1417" cy="1417"/>
                <a:chOff x="4000" y="3444"/>
                <a:chExt cx="1134" cy="1134"/>
              </a:xfrm>
            </p:grpSpPr>
            <p:sp>
              <p:nvSpPr>
                <p:cNvPr id="12" name="Shape 9"/>
                <p:cNvSpPr>
                  <a:spLocks noChangeAspect="1"/>
                </p:cNvSpPr>
                <p:nvPr/>
              </p:nvSpPr>
              <p:spPr>
                <a:xfrm>
                  <a:off x="4000" y="3444"/>
                  <a:ext cx="1134" cy="1134"/>
                </a:xfrm>
                <a:prstGeom prst="ellipse">
                  <a:avLst/>
                </a:prstGeom>
                <a:solidFill>
                  <a:srgbClr val="8B5CF6"/>
                </a:solidFill>
                <a:ln w="18288">
                  <a:solidFill>
                    <a:srgbClr val="FFFFFF"/>
                  </a:solidFill>
                  <a:prstDash val="solid"/>
                </a:ln>
              </p:spPr>
            </p:sp>
            <p:pic>
              <p:nvPicPr>
                <p:cNvPr id="13" name="Image 1" descr="preencoded.png"/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369" y="3676"/>
                  <a:ext cx="396" cy="352"/>
                </a:xfrm>
                <a:prstGeom prst="rect">
                  <a:avLst/>
                </a:prstGeom>
              </p:spPr>
            </p:pic>
            <p:sp>
              <p:nvSpPr>
                <p:cNvPr id="14" name="Text 10"/>
                <p:cNvSpPr/>
                <p:nvPr/>
              </p:nvSpPr>
              <p:spPr>
                <a:xfrm>
                  <a:off x="4227" y="4095"/>
                  <a:ext cx="680" cy="2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US" sz="1000" b="1" dirty="0">
                      <a:solidFill>
                        <a:srgbClr val="FFFFFF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Noto Sans SC Bold" pitchFamily="34" charset="-120"/>
                    </a:rPr>
                    <a:t>ITSM</a:t>
                  </a:r>
                  <a:endParaRPr lang="en-US" sz="1000" b="1" dirty="0">
                    <a:solidFill>
                      <a:srgbClr val="FFFFFF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 Bold" pitchFamily="34" charset="-120"/>
                  </a:endParaRPr>
                </a:p>
              </p:txBody>
            </p:sp>
          </p:grpSp>
          <p:grpSp>
            <p:nvGrpSpPr>
              <p:cNvPr id="132" name="组合 131"/>
              <p:cNvGrpSpPr>
                <a:grpSpLocks noChangeAspect="1"/>
              </p:cNvGrpSpPr>
              <p:nvPr/>
            </p:nvGrpSpPr>
            <p:grpSpPr>
              <a:xfrm rot="0">
                <a:off x="6816" y="6496"/>
                <a:ext cx="1417" cy="1417"/>
                <a:chOff x="5777" y="6963"/>
                <a:chExt cx="1134" cy="1134"/>
              </a:xfrm>
            </p:grpSpPr>
            <p:sp>
              <p:nvSpPr>
                <p:cNvPr id="15" name="Shape 11"/>
                <p:cNvSpPr/>
                <p:nvPr/>
              </p:nvSpPr>
              <p:spPr>
                <a:xfrm>
                  <a:off x="5777" y="6963"/>
                  <a:ext cx="1134" cy="1134"/>
                </a:xfrm>
                <a:prstGeom prst="ellipse">
                  <a:avLst/>
                </a:prstGeom>
                <a:solidFill>
                  <a:srgbClr val="3B82F6"/>
                </a:solidFill>
                <a:ln w="18288">
                  <a:solidFill>
                    <a:srgbClr val="FFFFFF"/>
                  </a:solidFill>
                  <a:prstDash val="solid"/>
                </a:ln>
              </p:spPr>
            </p:sp>
            <p:pic>
              <p:nvPicPr>
                <p:cNvPr id="16" name="Image 2" descr="preencoded.png"/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146" y="7181"/>
                  <a:ext cx="396" cy="352"/>
                </a:xfrm>
                <a:prstGeom prst="rect">
                  <a:avLst/>
                </a:prstGeom>
              </p:spPr>
            </p:pic>
            <p:sp>
              <p:nvSpPr>
                <p:cNvPr id="17" name="Text 12"/>
                <p:cNvSpPr/>
                <p:nvPr/>
              </p:nvSpPr>
              <p:spPr>
                <a:xfrm>
                  <a:off x="6004" y="7642"/>
                  <a:ext cx="680" cy="2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spAutoFit/>
                </a:bodyPr>
                <a:lstStyle/>
                <a:p>
                  <a:pPr lvl="0" algn="ctr">
                    <a:buClrTx/>
                    <a:buSzTx/>
                    <a:buFontTx/>
                  </a:pPr>
                  <a:r>
                    <a:rPr lang="en-US" sz="1000" b="1" dirty="0">
                      <a:solidFill>
                        <a:srgbClr val="FFFFFF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Noto Sans SC Bold" pitchFamily="34" charset="-120"/>
                      <a:sym typeface="+mn-ea"/>
                    </a:rPr>
                    <a:t>CMDB</a:t>
                  </a:r>
                  <a:endParaRPr lang="en-US" sz="1000" b="1" dirty="0">
                    <a:solidFill>
                      <a:srgbClr val="FFFFFF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 Bold" pitchFamily="34" charset="-120"/>
                    <a:sym typeface="+mn-ea"/>
                  </a:endParaRPr>
                </a:p>
              </p:txBody>
            </p:sp>
          </p:grpSp>
          <p:grpSp>
            <p:nvGrpSpPr>
              <p:cNvPr id="133" name="组合 132"/>
              <p:cNvGrpSpPr>
                <a:grpSpLocks noChangeAspect="1"/>
              </p:cNvGrpSpPr>
              <p:nvPr/>
            </p:nvGrpSpPr>
            <p:grpSpPr>
              <a:xfrm rot="0">
                <a:off x="1967" y="6387"/>
                <a:ext cx="1417" cy="1417"/>
                <a:chOff x="2194" y="6963"/>
                <a:chExt cx="1134" cy="1134"/>
              </a:xfrm>
            </p:grpSpPr>
            <p:sp>
              <p:nvSpPr>
                <p:cNvPr id="18" name="Shape 13"/>
                <p:cNvSpPr/>
                <p:nvPr/>
              </p:nvSpPr>
              <p:spPr>
                <a:xfrm>
                  <a:off x="2194" y="6963"/>
                  <a:ext cx="1134" cy="1134"/>
                </a:xfrm>
                <a:prstGeom prst="ellipse">
                  <a:avLst/>
                </a:prstGeom>
                <a:solidFill>
                  <a:srgbClr val="10B981"/>
                </a:solidFill>
                <a:ln w="18288">
                  <a:solidFill>
                    <a:srgbClr val="FFFFFF"/>
                  </a:solidFill>
                  <a:prstDash val="solid"/>
                </a:ln>
              </p:spPr>
            </p:sp>
            <p:pic>
              <p:nvPicPr>
                <p:cNvPr id="19" name="Image 3" descr="preencoded.png"/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540" y="7195"/>
                  <a:ext cx="441" cy="352"/>
                </a:xfrm>
                <a:prstGeom prst="rect">
                  <a:avLst/>
                </a:prstGeom>
              </p:spPr>
            </p:pic>
            <p:sp>
              <p:nvSpPr>
                <p:cNvPr id="20" name="Text 14"/>
                <p:cNvSpPr/>
                <p:nvPr/>
              </p:nvSpPr>
              <p:spPr>
                <a:xfrm>
                  <a:off x="2420" y="7642"/>
                  <a:ext cx="680" cy="2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 anchorCtr="0">
                  <a:spAutoFit/>
                </a:bodyPr>
                <a:lstStyle/>
                <a:p>
                  <a:pPr lvl="0" algn="ctr">
                    <a:buClrTx/>
                    <a:buSzTx/>
                    <a:buFontTx/>
                  </a:pPr>
                  <a:r>
                    <a:rPr lang="en-US" sz="1000" b="1" dirty="0">
                      <a:solidFill>
                        <a:srgbClr val="FFFFFF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Noto Sans SC Bold" pitchFamily="34" charset="-120"/>
                      <a:sym typeface="+mn-ea"/>
                    </a:rPr>
                    <a:t>ITAM</a:t>
                  </a:r>
                  <a:endParaRPr lang="en-US" sz="1000" b="1" dirty="0">
                    <a:solidFill>
                      <a:srgbClr val="FFFFFF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 Bold" pitchFamily="34" charset="-120"/>
                    <a:sym typeface="+mn-ea"/>
                  </a:endParaRPr>
                </a:p>
              </p:txBody>
            </p:sp>
          </p:grpSp>
          <p:grpSp>
            <p:nvGrpSpPr>
              <p:cNvPr id="131" name="组合 130"/>
              <p:cNvGrpSpPr/>
              <p:nvPr/>
            </p:nvGrpSpPr>
            <p:grpSpPr>
              <a:xfrm>
                <a:off x="4220" y="4929"/>
                <a:ext cx="1760" cy="1760"/>
                <a:chOff x="4026" y="4910"/>
                <a:chExt cx="1760" cy="1760"/>
              </a:xfrm>
            </p:grpSpPr>
            <p:sp>
              <p:nvSpPr>
                <p:cNvPr id="21" name="Shape 15"/>
                <p:cNvSpPr/>
                <p:nvPr/>
              </p:nvSpPr>
              <p:spPr>
                <a:xfrm>
                  <a:off x="4026" y="4910"/>
                  <a:ext cx="1760" cy="1760"/>
                </a:xfrm>
                <a:prstGeom prst="ellipse">
                  <a:avLst/>
                </a:prstGeom>
                <a:solidFill>
                  <a:srgbClr val="6366F1"/>
                </a:solidFill>
                <a:ln w="18288">
                  <a:solidFill>
                    <a:srgbClr val="FFFFFF"/>
                  </a:solidFill>
                  <a:prstDash val="solid"/>
                </a:ln>
              </p:spPr>
            </p:sp>
            <p:pic>
              <p:nvPicPr>
                <p:cNvPr id="22" name="Image 4" descr="preencoded.png"/>
                <p:cNvPicPr>
                  <a:picLocks noChangeAspect="1"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679" y="5261"/>
                  <a:ext cx="454" cy="454"/>
                </a:xfrm>
                <a:prstGeom prst="rect">
                  <a:avLst/>
                </a:prstGeom>
              </p:spPr>
            </p:pic>
            <p:sp>
              <p:nvSpPr>
                <p:cNvPr id="23" name="Text 16"/>
                <p:cNvSpPr/>
                <p:nvPr/>
              </p:nvSpPr>
              <p:spPr>
                <a:xfrm>
                  <a:off x="4304" y="5844"/>
                  <a:ext cx="1205" cy="2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US" sz="1200" b="1" dirty="0">
                      <a:solidFill>
                        <a:srgbClr val="FFFFFF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AI智能编排</a:t>
                  </a:r>
                  <a:endParaRPr lang="en-US" sz="1200" b="1" dirty="0">
                    <a:solidFill>
                      <a:srgbClr val="FFFFFF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endParaRPr>
                </a:p>
              </p:txBody>
            </p:sp>
          </p:grpSp>
          <p:sp>
            <p:nvSpPr>
              <p:cNvPr id="141" name="左右箭头 140"/>
              <p:cNvSpPr/>
              <p:nvPr/>
            </p:nvSpPr>
            <p:spPr>
              <a:xfrm>
                <a:off x="3683" y="6947"/>
                <a:ext cx="2834" cy="283"/>
              </a:xfrm>
              <a:prstGeom prst="leftRightArrow">
                <a:avLst/>
              </a:prstGeom>
              <a:solidFill>
                <a:srgbClr val="6246E8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44" name="左右箭头 143"/>
              <p:cNvSpPr/>
              <p:nvPr/>
            </p:nvSpPr>
            <p:spPr>
              <a:xfrm rot="3120000">
                <a:off x="5134" y="5183"/>
                <a:ext cx="2607" cy="283"/>
              </a:xfrm>
              <a:prstGeom prst="leftRightArrow">
                <a:avLst/>
              </a:prstGeom>
              <a:solidFill>
                <a:srgbClr val="6246E8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45" name="左右箭头 144"/>
              <p:cNvSpPr/>
              <p:nvPr/>
            </p:nvSpPr>
            <p:spPr>
              <a:xfrm rot="18480000">
                <a:off x="2364" y="5183"/>
                <a:ext cx="2608" cy="283"/>
              </a:xfrm>
              <a:prstGeom prst="leftRightArrow">
                <a:avLst/>
              </a:prstGeom>
              <a:solidFill>
                <a:srgbClr val="6246E8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54" name="组合 153"/>
          <p:cNvGrpSpPr/>
          <p:nvPr/>
        </p:nvGrpSpPr>
        <p:grpSpPr>
          <a:xfrm>
            <a:off x="-154305" y="-2698750"/>
            <a:ext cx="11161395" cy="2459355"/>
            <a:chOff x="759" y="3218"/>
            <a:chExt cx="17577" cy="3873"/>
          </a:xfrm>
        </p:grpSpPr>
        <p:sp>
          <p:nvSpPr>
            <p:cNvPr id="155" name="矩形 154"/>
            <p:cNvSpPr/>
            <p:nvPr/>
          </p:nvSpPr>
          <p:spPr>
            <a:xfrm>
              <a:off x="759" y="3218"/>
              <a:ext cx="3179" cy="2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3765">
                <a:spcAft>
                  <a:spcPts val="1200"/>
                </a:spcAft>
                <a:buFont typeface="Wingdings" panose="05000000000000000000" pitchFamily="2" charset="2"/>
                <a:buNone/>
              </a:pP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多色使用可依次搭配以</a:t>
              </a: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下颜色</a:t>
              </a:r>
              <a:endParaRPr lang="zh-CN" altLang="en-US" sz="1100" dirty="0">
                <a:solidFill>
                  <a:srgbClr val="000000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  <p:grpSp>
          <p:nvGrpSpPr>
            <p:cNvPr id="156" name="组合 155"/>
            <p:cNvGrpSpPr/>
            <p:nvPr>
              <p:custDataLst>
                <p:tags r:id="rId18"/>
              </p:custDataLst>
            </p:nvPr>
          </p:nvGrpSpPr>
          <p:grpSpPr>
            <a:xfrm>
              <a:off x="759" y="3883"/>
              <a:ext cx="8600" cy="2591"/>
              <a:chOff x="745" y="3108"/>
              <a:chExt cx="11478" cy="3841"/>
            </a:xfrm>
          </p:grpSpPr>
          <p:sp>
            <p:nvSpPr>
              <p:cNvPr id="157" name="矩形 156"/>
              <p:cNvSpPr/>
              <p:nvPr/>
            </p:nvSpPr>
            <p:spPr>
              <a:xfrm>
                <a:off x="745" y="3108"/>
                <a:ext cx="5580" cy="3840"/>
              </a:xfrm>
              <a:prstGeom prst="rect">
                <a:avLst/>
              </a:prstGeom>
              <a:solidFill>
                <a:srgbClr val="6246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085296"/>
                  </a:solidFill>
                </a:endParaRPr>
              </a:p>
            </p:txBody>
          </p:sp>
          <p:sp>
            <p:nvSpPr>
              <p:cNvPr id="158" name="矩形 157"/>
              <p:cNvSpPr/>
              <p:nvPr/>
            </p:nvSpPr>
            <p:spPr>
              <a:xfrm>
                <a:off x="6315" y="3108"/>
                <a:ext cx="1181" cy="3840"/>
              </a:xfrm>
              <a:prstGeom prst="rect">
                <a:avLst/>
              </a:prstGeom>
              <a:solidFill>
                <a:srgbClr val="F2F0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053C7E"/>
                  </a:solidFill>
                </a:endParaRPr>
              </a:p>
            </p:txBody>
          </p:sp>
          <p:sp>
            <p:nvSpPr>
              <p:cNvPr id="159" name="矩形 158"/>
              <p:cNvSpPr/>
              <p:nvPr/>
            </p:nvSpPr>
            <p:spPr>
              <a:xfrm>
                <a:off x="9858" y="3108"/>
                <a:ext cx="1181" cy="3840"/>
              </a:xfrm>
              <a:prstGeom prst="rect">
                <a:avLst/>
              </a:prstGeom>
              <a:solidFill>
                <a:srgbClr val="94A3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60" name="矩形 159"/>
              <p:cNvSpPr/>
              <p:nvPr/>
            </p:nvSpPr>
            <p:spPr>
              <a:xfrm>
                <a:off x="7496" y="3108"/>
                <a:ext cx="1181" cy="3840"/>
              </a:xfrm>
              <a:prstGeom prst="rect">
                <a:avLst/>
              </a:prstGeom>
              <a:solidFill>
                <a:srgbClr val="1E29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070E2A"/>
                  </a:solidFill>
                </a:endParaRPr>
              </a:p>
            </p:txBody>
          </p:sp>
          <p:sp>
            <p:nvSpPr>
              <p:cNvPr id="161" name="矩形 160"/>
              <p:cNvSpPr/>
              <p:nvPr/>
            </p:nvSpPr>
            <p:spPr>
              <a:xfrm>
                <a:off x="8678" y="3108"/>
                <a:ext cx="1181" cy="3840"/>
              </a:xfrm>
              <a:prstGeom prst="rect">
                <a:avLst/>
              </a:prstGeom>
              <a:solidFill>
                <a:srgbClr val="6B72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0193A"/>
                  </a:solidFill>
                </a:endParaRPr>
              </a:p>
            </p:txBody>
          </p:sp>
          <p:sp>
            <p:nvSpPr>
              <p:cNvPr id="162" name="矩形 161"/>
              <p:cNvSpPr/>
              <p:nvPr/>
            </p:nvSpPr>
            <p:spPr>
              <a:xfrm>
                <a:off x="6320" y="6560"/>
                <a:ext cx="1172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rgbClr val="1E293B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淡紫色背景</a:t>
                </a:r>
                <a:endParaRPr lang="zh-CN" altLang="en-US" sz="800" dirty="0">
                  <a:solidFill>
                    <a:srgbClr val="1E293B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sp>
            <p:nvSpPr>
              <p:cNvPr id="163" name="矩形 162"/>
              <p:cNvSpPr/>
              <p:nvPr/>
            </p:nvSpPr>
            <p:spPr>
              <a:xfrm>
                <a:off x="9863" y="6560"/>
                <a:ext cx="1172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描述类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文字</a:t>
                </a:r>
                <a:endParaRPr lang="zh-CN" altLang="en-US" sz="800" dirty="0">
                  <a:solidFill>
                    <a:schemeClr val="bg1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sp>
            <p:nvSpPr>
              <p:cNvPr id="164" name="矩形 163"/>
              <p:cNvSpPr/>
              <p:nvPr/>
            </p:nvSpPr>
            <p:spPr>
              <a:xfrm>
                <a:off x="8683" y="6560"/>
                <a:ext cx="1172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次级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灰</a:t>
                </a:r>
                <a:endParaRPr lang="zh-CN" altLang="en-US" sz="800" dirty="0">
                  <a:solidFill>
                    <a:schemeClr val="bg1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sp>
            <p:nvSpPr>
              <p:cNvPr id="165" name="矩形 164"/>
              <p:cNvSpPr/>
              <p:nvPr/>
            </p:nvSpPr>
            <p:spPr>
              <a:xfrm>
                <a:off x="7501" y="6560"/>
                <a:ext cx="1172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主黑色</a:t>
                </a:r>
                <a:endParaRPr lang="zh-CN" altLang="en-US" sz="800" dirty="0">
                  <a:solidFill>
                    <a:schemeClr val="bg1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sp>
            <p:nvSpPr>
              <p:cNvPr id="166" name="矩形 165"/>
              <p:cNvSpPr/>
              <p:nvPr/>
            </p:nvSpPr>
            <p:spPr>
              <a:xfrm>
                <a:off x="5154" y="6560"/>
                <a:ext cx="1161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主题色</a:t>
                </a:r>
                <a:endParaRPr lang="zh-CN" altLang="en-US" sz="800" dirty="0">
                  <a:solidFill>
                    <a:schemeClr val="bg1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grpSp>
            <p:nvGrpSpPr>
              <p:cNvPr id="167" name="组合 166"/>
              <p:cNvGrpSpPr/>
              <p:nvPr/>
            </p:nvGrpSpPr>
            <p:grpSpPr>
              <a:xfrm>
                <a:off x="11042" y="3109"/>
                <a:ext cx="1181" cy="3840"/>
                <a:chOff x="11042" y="3109"/>
                <a:chExt cx="1181" cy="3840"/>
              </a:xfrm>
            </p:grpSpPr>
            <p:sp>
              <p:nvSpPr>
                <p:cNvPr id="168" name="矩形 167"/>
                <p:cNvSpPr/>
                <p:nvPr>
                  <p:custDataLst>
                    <p:tags r:id="rId19"/>
                  </p:custDataLst>
                </p:nvPr>
              </p:nvSpPr>
              <p:spPr>
                <a:xfrm>
                  <a:off x="11042" y="3109"/>
                  <a:ext cx="1181" cy="3840"/>
                </a:xfrm>
                <a:prstGeom prst="rect">
                  <a:avLst/>
                </a:prstGeom>
                <a:solidFill>
                  <a:srgbClr val="D5D8D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rgbClr val="112853"/>
                    </a:solidFill>
                  </a:endParaRPr>
                </a:p>
              </p:txBody>
            </p:sp>
            <p:sp>
              <p:nvSpPr>
                <p:cNvPr id="169" name="矩形 168"/>
                <p:cNvSpPr/>
                <p:nvPr>
                  <p:custDataLst>
                    <p:tags r:id="rId20"/>
                  </p:custDataLst>
                </p:nvPr>
              </p:nvSpPr>
              <p:spPr>
                <a:xfrm>
                  <a:off x="11047" y="6561"/>
                  <a:ext cx="1172" cy="286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spAutoFit/>
                </a:bodyPr>
                <a:lstStyle/>
                <a:p>
                  <a:pPr algn="ctr" defTabSz="913765">
                    <a:spcAft>
                      <a:spcPts val="1200"/>
                    </a:spcAft>
                    <a:buFont typeface="Wingdings" panose="05000000000000000000" pitchFamily="2" charset="2"/>
                    <a:buNone/>
                  </a:pPr>
                  <a:r>
                    <a:rPr lang="zh-CN" altLang="en-US" sz="800" dirty="0">
                      <a:solidFill>
                        <a:schemeClr val="bg1"/>
                      </a:solidFill>
                      <a:latin typeface="Microsoft YaHei" panose="020B0802040204020203" charset="-122"/>
                      <a:ea typeface="Microsoft YaHei" panose="020B0802040204020203" charset="-122"/>
                      <a:cs typeface="Microsoft YaHei" panose="020B0802040204020203" charset="-122"/>
                    </a:rPr>
                    <a:t>描边</a:t>
                  </a:r>
                  <a:endPara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endParaRPr>
                </a:p>
              </p:txBody>
            </p:sp>
          </p:grpSp>
        </p:grpSp>
        <p:grpSp>
          <p:nvGrpSpPr>
            <p:cNvPr id="170" name="组合 169"/>
            <p:cNvGrpSpPr/>
            <p:nvPr>
              <p:custDataLst>
                <p:tags r:id="rId21"/>
              </p:custDataLst>
            </p:nvPr>
          </p:nvGrpSpPr>
          <p:grpSpPr>
            <a:xfrm>
              <a:off x="10389" y="3882"/>
              <a:ext cx="2659" cy="2591"/>
              <a:chOff x="13101" y="3108"/>
              <a:chExt cx="3548" cy="3840"/>
            </a:xfrm>
          </p:grpSpPr>
          <p:sp>
            <p:nvSpPr>
              <p:cNvPr id="171" name="矩形 170"/>
              <p:cNvSpPr/>
              <p:nvPr>
                <p:custDataLst>
                  <p:tags r:id="rId22"/>
                </p:custDataLst>
              </p:nvPr>
            </p:nvSpPr>
            <p:spPr>
              <a:xfrm>
                <a:off x="13101" y="3108"/>
                <a:ext cx="1181" cy="384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72" name="矩形 171"/>
              <p:cNvSpPr/>
              <p:nvPr>
                <p:custDataLst>
                  <p:tags r:id="rId23"/>
                </p:custDataLst>
              </p:nvPr>
            </p:nvSpPr>
            <p:spPr>
              <a:xfrm>
                <a:off x="14282" y="3108"/>
                <a:ext cx="1181" cy="384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73" name="矩形 172"/>
              <p:cNvSpPr/>
              <p:nvPr>
                <p:custDataLst>
                  <p:tags r:id="rId24"/>
                </p:custDataLst>
              </p:nvPr>
            </p:nvSpPr>
            <p:spPr>
              <a:xfrm>
                <a:off x="15468" y="3108"/>
                <a:ext cx="1181" cy="384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</p:grpSp>
        <p:grpSp>
          <p:nvGrpSpPr>
            <p:cNvPr id="174" name="组合 173"/>
            <p:cNvGrpSpPr/>
            <p:nvPr>
              <p:custDataLst>
                <p:tags r:id="rId25"/>
              </p:custDataLst>
            </p:nvPr>
          </p:nvGrpSpPr>
          <p:grpSpPr>
            <a:xfrm>
              <a:off x="13922" y="3883"/>
              <a:ext cx="4414" cy="2591"/>
              <a:chOff x="14982" y="2768"/>
              <a:chExt cx="5082" cy="3841"/>
            </a:xfrm>
          </p:grpSpPr>
          <p:sp>
            <p:nvSpPr>
              <p:cNvPr id="175" name="矩形 174"/>
              <p:cNvSpPr/>
              <p:nvPr>
                <p:custDataLst>
                  <p:tags r:id="rId26"/>
                </p:custDataLst>
              </p:nvPr>
            </p:nvSpPr>
            <p:spPr>
              <a:xfrm>
                <a:off x="14982" y="2769"/>
                <a:ext cx="1019" cy="3840"/>
              </a:xfrm>
              <a:prstGeom prst="rect">
                <a:avLst/>
              </a:prstGeom>
              <a:solidFill>
                <a:srgbClr val="1759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76" name="矩形 175"/>
              <p:cNvSpPr/>
              <p:nvPr>
                <p:custDataLst>
                  <p:tags r:id="rId27"/>
                </p:custDataLst>
              </p:nvPr>
            </p:nvSpPr>
            <p:spPr>
              <a:xfrm>
                <a:off x="16001" y="2769"/>
                <a:ext cx="1019" cy="3840"/>
              </a:xfrm>
              <a:prstGeom prst="rect">
                <a:avLst/>
              </a:prstGeom>
              <a:solidFill>
                <a:srgbClr val="28A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77" name="矩形 176"/>
              <p:cNvSpPr/>
              <p:nvPr>
                <p:custDataLst>
                  <p:tags r:id="rId28"/>
                </p:custDataLst>
              </p:nvPr>
            </p:nvSpPr>
            <p:spPr>
              <a:xfrm>
                <a:off x="17012" y="2769"/>
                <a:ext cx="1019" cy="3840"/>
              </a:xfrm>
              <a:prstGeom prst="rect">
                <a:avLst/>
              </a:prstGeom>
              <a:solidFill>
                <a:srgbClr val="6265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78" name="矩形 177"/>
              <p:cNvSpPr/>
              <p:nvPr>
                <p:custDataLst>
                  <p:tags r:id="rId29"/>
                </p:custDataLst>
              </p:nvPr>
            </p:nvSpPr>
            <p:spPr>
              <a:xfrm>
                <a:off x="18031" y="2768"/>
                <a:ext cx="1019" cy="3840"/>
              </a:xfrm>
              <a:prstGeom prst="rect">
                <a:avLst/>
              </a:prstGeom>
              <a:solidFill>
                <a:srgbClr val="D383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179" name="矩形 178"/>
              <p:cNvSpPr/>
              <p:nvPr>
                <p:custDataLst>
                  <p:tags r:id="rId30"/>
                </p:custDataLst>
              </p:nvPr>
            </p:nvSpPr>
            <p:spPr>
              <a:xfrm>
                <a:off x="19045" y="2769"/>
                <a:ext cx="1019" cy="3840"/>
              </a:xfrm>
              <a:prstGeom prst="rect">
                <a:avLst/>
              </a:prstGeom>
              <a:solidFill>
                <a:srgbClr val="4CAF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</p:grpSp>
        <p:sp>
          <p:nvSpPr>
            <p:cNvPr id="180" name="矩形 179"/>
            <p:cNvSpPr/>
            <p:nvPr/>
          </p:nvSpPr>
          <p:spPr>
            <a:xfrm>
              <a:off x="11165" y="6825"/>
              <a:ext cx="1396" cy="2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3765">
                <a:spcAft>
                  <a:spcPts val="1200"/>
                </a:spcAft>
                <a:buFont typeface="Wingdings" panose="05000000000000000000" pitchFamily="2" charset="2"/>
                <a:buNone/>
              </a:pP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主题色</a:t>
              </a: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拓展</a:t>
              </a:r>
              <a:endParaRPr lang="zh-CN" altLang="en-US" sz="1100" dirty="0">
                <a:solidFill>
                  <a:srgbClr val="000000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  <p:sp>
          <p:nvSpPr>
            <p:cNvPr id="181" name="矩形 180"/>
            <p:cNvSpPr/>
            <p:nvPr/>
          </p:nvSpPr>
          <p:spPr>
            <a:xfrm>
              <a:off x="15976" y="6825"/>
              <a:ext cx="948" cy="2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3765">
                <a:spcAft>
                  <a:spcPts val="1200"/>
                </a:spcAft>
                <a:buFont typeface="Wingdings" panose="05000000000000000000" pitchFamily="2" charset="2"/>
                <a:buNone/>
              </a:pP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多色拓展</a:t>
              </a:r>
              <a:endParaRPr lang="zh-CN" altLang="en-US" sz="1100" dirty="0">
                <a:solidFill>
                  <a:srgbClr val="000000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  <p:sp>
          <p:nvSpPr>
            <p:cNvPr id="182" name="矩形 181"/>
            <p:cNvSpPr/>
            <p:nvPr/>
          </p:nvSpPr>
          <p:spPr>
            <a:xfrm>
              <a:off x="4706" y="6825"/>
              <a:ext cx="706" cy="2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3765">
                <a:spcAft>
                  <a:spcPts val="1200"/>
                </a:spcAft>
                <a:buFont typeface="Wingdings" panose="05000000000000000000" pitchFamily="2" charset="2"/>
                <a:buNone/>
              </a:pP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标准</a:t>
              </a: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色</a:t>
              </a:r>
              <a:endParaRPr lang="zh-CN" altLang="en-US" sz="1100" dirty="0">
                <a:solidFill>
                  <a:srgbClr val="000000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7" name="矩形 166"/>
          <p:cNvSpPr/>
          <p:nvPr/>
        </p:nvSpPr>
        <p:spPr>
          <a:xfrm>
            <a:off x="0" y="3251200"/>
            <a:ext cx="12192000" cy="3606800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154305" y="-2698750"/>
            <a:ext cx="11161395" cy="2459355"/>
            <a:chOff x="759" y="3218"/>
            <a:chExt cx="17577" cy="3873"/>
          </a:xfrm>
        </p:grpSpPr>
        <p:sp>
          <p:nvSpPr>
            <p:cNvPr id="10" name="矩形 9"/>
            <p:cNvSpPr/>
            <p:nvPr/>
          </p:nvSpPr>
          <p:spPr>
            <a:xfrm>
              <a:off x="759" y="3218"/>
              <a:ext cx="3179" cy="2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3765">
                <a:spcAft>
                  <a:spcPts val="1200"/>
                </a:spcAft>
                <a:buFont typeface="Wingdings" panose="05000000000000000000" pitchFamily="2" charset="2"/>
                <a:buNone/>
              </a:pP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多色使用可依次搭配以</a:t>
              </a: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下颜色</a:t>
              </a:r>
              <a:endParaRPr lang="zh-CN" altLang="en-US" sz="1100" dirty="0">
                <a:solidFill>
                  <a:srgbClr val="000000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  <p:grpSp>
          <p:nvGrpSpPr>
            <p:cNvPr id="12" name="组合 11"/>
            <p:cNvGrpSpPr/>
            <p:nvPr>
              <p:custDataLst>
                <p:tags r:id="rId1"/>
              </p:custDataLst>
            </p:nvPr>
          </p:nvGrpSpPr>
          <p:grpSpPr>
            <a:xfrm>
              <a:off x="759" y="3883"/>
              <a:ext cx="8600" cy="2591"/>
              <a:chOff x="745" y="3108"/>
              <a:chExt cx="11478" cy="3841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745" y="3108"/>
                <a:ext cx="5580" cy="3840"/>
              </a:xfrm>
              <a:prstGeom prst="rect">
                <a:avLst/>
              </a:prstGeom>
              <a:solidFill>
                <a:srgbClr val="6246E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085296"/>
                  </a:solidFill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6315" y="3108"/>
                <a:ext cx="1181" cy="3840"/>
              </a:xfrm>
              <a:prstGeom prst="rect">
                <a:avLst/>
              </a:prstGeom>
              <a:solidFill>
                <a:srgbClr val="F2F0F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053C7E"/>
                  </a:solidFill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9858" y="3108"/>
                <a:ext cx="1181" cy="3840"/>
              </a:xfrm>
              <a:prstGeom prst="rect">
                <a:avLst/>
              </a:prstGeom>
              <a:solidFill>
                <a:srgbClr val="94A3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7496" y="3108"/>
                <a:ext cx="1181" cy="3840"/>
              </a:xfrm>
              <a:prstGeom prst="rect">
                <a:avLst/>
              </a:prstGeom>
              <a:solidFill>
                <a:srgbClr val="1E293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070E2A"/>
                  </a:solidFill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8678" y="3108"/>
                <a:ext cx="1181" cy="3840"/>
              </a:xfrm>
              <a:prstGeom prst="rect">
                <a:avLst/>
              </a:prstGeom>
              <a:solidFill>
                <a:srgbClr val="6B72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0193A"/>
                  </a:solidFill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6320" y="6560"/>
                <a:ext cx="1172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rgbClr val="1E293B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淡紫色背景</a:t>
                </a:r>
                <a:endParaRPr lang="zh-CN" altLang="en-US" sz="800" dirty="0">
                  <a:solidFill>
                    <a:srgbClr val="1E293B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9863" y="6560"/>
                <a:ext cx="1172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描述类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文字</a:t>
                </a:r>
                <a:endParaRPr lang="zh-CN" altLang="en-US" sz="800" dirty="0">
                  <a:solidFill>
                    <a:schemeClr val="bg1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8683" y="6560"/>
                <a:ext cx="1172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次级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灰</a:t>
                </a:r>
                <a:endParaRPr lang="zh-CN" altLang="en-US" sz="800" dirty="0">
                  <a:solidFill>
                    <a:schemeClr val="bg1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7501" y="6560"/>
                <a:ext cx="1172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主黑色</a:t>
                </a:r>
                <a:endParaRPr lang="zh-CN" altLang="en-US" sz="800" dirty="0">
                  <a:solidFill>
                    <a:schemeClr val="bg1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54" y="6560"/>
                <a:ext cx="1161" cy="286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</a:bodyPr>
              <a:lstStyle/>
              <a:p>
                <a:pPr algn="ctr" defTabSz="913765">
                  <a:spcAft>
                    <a:spcPts val="1200"/>
                  </a:spcAft>
                  <a:buFont typeface="Wingdings" panose="05000000000000000000" pitchFamily="2" charset="2"/>
                  <a:buNone/>
                </a:pPr>
                <a:r>
                  <a: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rPr>
                  <a:t>主题色</a:t>
                </a:r>
                <a:endParaRPr lang="zh-CN" altLang="en-US" sz="800" dirty="0">
                  <a:solidFill>
                    <a:schemeClr val="bg1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endParaRPr>
              </a:p>
            </p:txBody>
          </p:sp>
          <p:grpSp>
            <p:nvGrpSpPr>
              <p:cNvPr id="40" name="组合 39"/>
              <p:cNvGrpSpPr/>
              <p:nvPr/>
            </p:nvGrpSpPr>
            <p:grpSpPr>
              <a:xfrm>
                <a:off x="11042" y="3109"/>
                <a:ext cx="1181" cy="3840"/>
                <a:chOff x="11042" y="3109"/>
                <a:chExt cx="1181" cy="3840"/>
              </a:xfrm>
            </p:grpSpPr>
            <p:sp>
              <p:nvSpPr>
                <p:cNvPr id="41" name="矩形 40"/>
                <p:cNvSpPr/>
                <p:nvPr>
                  <p:custDataLst>
                    <p:tags r:id="rId2"/>
                  </p:custDataLst>
                </p:nvPr>
              </p:nvSpPr>
              <p:spPr>
                <a:xfrm>
                  <a:off x="11042" y="3109"/>
                  <a:ext cx="1181" cy="3840"/>
                </a:xfrm>
                <a:prstGeom prst="rect">
                  <a:avLst/>
                </a:prstGeom>
                <a:solidFill>
                  <a:srgbClr val="D5D8D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rgbClr val="112853"/>
                    </a:solidFill>
                  </a:endParaRPr>
                </a:p>
              </p:txBody>
            </p:sp>
            <p:sp>
              <p:nvSpPr>
                <p:cNvPr id="42" name="矩形 41"/>
                <p:cNvSpPr/>
                <p:nvPr>
                  <p:custDataLst>
                    <p:tags r:id="rId3"/>
                  </p:custDataLst>
                </p:nvPr>
              </p:nvSpPr>
              <p:spPr>
                <a:xfrm>
                  <a:off x="11047" y="6561"/>
                  <a:ext cx="1172" cy="286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spAutoFit/>
                </a:bodyPr>
                <a:lstStyle/>
                <a:p>
                  <a:pPr algn="ctr" defTabSz="913765">
                    <a:spcAft>
                      <a:spcPts val="1200"/>
                    </a:spcAft>
                    <a:buFont typeface="Wingdings" panose="05000000000000000000" pitchFamily="2" charset="2"/>
                    <a:buNone/>
                  </a:pPr>
                  <a:r>
                    <a:rPr lang="zh-CN" altLang="en-US" sz="800" dirty="0">
                      <a:solidFill>
                        <a:schemeClr val="bg1"/>
                      </a:solidFill>
                      <a:latin typeface="Microsoft YaHei" panose="020B0802040204020203" charset="-122"/>
                      <a:ea typeface="Microsoft YaHei" panose="020B0802040204020203" charset="-122"/>
                      <a:cs typeface="Microsoft YaHei" panose="020B0802040204020203" charset="-122"/>
                    </a:rPr>
                    <a:t>描边</a:t>
                  </a:r>
                  <a:endParaRPr lang="zh-CN" altLang="en-US" sz="800" dirty="0">
                    <a:solidFill>
                      <a:schemeClr val="bg1"/>
                    </a:solidFill>
                    <a:latin typeface="Microsoft YaHei" panose="020B0802040204020203" charset="-122"/>
                    <a:ea typeface="Microsoft YaHei" panose="020B0802040204020203" charset="-122"/>
                    <a:cs typeface="Microsoft YaHei" panose="020B0802040204020203" charset="-122"/>
                  </a:endParaRPr>
                </a:p>
              </p:txBody>
            </p:sp>
          </p:grpSp>
        </p:grpSp>
        <p:grpSp>
          <p:nvGrpSpPr>
            <p:cNvPr id="43" name="组合 42"/>
            <p:cNvGrpSpPr/>
            <p:nvPr>
              <p:custDataLst>
                <p:tags r:id="rId4"/>
              </p:custDataLst>
            </p:nvPr>
          </p:nvGrpSpPr>
          <p:grpSpPr>
            <a:xfrm>
              <a:off x="10389" y="3882"/>
              <a:ext cx="2659" cy="2591"/>
              <a:chOff x="13101" y="3108"/>
              <a:chExt cx="3548" cy="3840"/>
            </a:xfrm>
          </p:grpSpPr>
          <p:sp>
            <p:nvSpPr>
              <p:cNvPr id="44" name="矩形 43"/>
              <p:cNvSpPr/>
              <p:nvPr>
                <p:custDataLst>
                  <p:tags r:id="rId5"/>
                </p:custDataLst>
              </p:nvPr>
            </p:nvSpPr>
            <p:spPr>
              <a:xfrm>
                <a:off x="13101" y="3108"/>
                <a:ext cx="1181" cy="384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45" name="矩形 44"/>
              <p:cNvSpPr/>
              <p:nvPr>
                <p:custDataLst>
                  <p:tags r:id="rId6"/>
                </p:custDataLst>
              </p:nvPr>
            </p:nvSpPr>
            <p:spPr>
              <a:xfrm>
                <a:off x="14282" y="3108"/>
                <a:ext cx="1181" cy="384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46" name="矩形 45"/>
              <p:cNvSpPr/>
              <p:nvPr>
                <p:custDataLst>
                  <p:tags r:id="rId7"/>
                </p:custDataLst>
              </p:nvPr>
            </p:nvSpPr>
            <p:spPr>
              <a:xfrm>
                <a:off x="15468" y="3108"/>
                <a:ext cx="1181" cy="384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</p:grpSp>
        <p:grpSp>
          <p:nvGrpSpPr>
            <p:cNvPr id="47" name="组合 46"/>
            <p:cNvGrpSpPr/>
            <p:nvPr>
              <p:custDataLst>
                <p:tags r:id="rId8"/>
              </p:custDataLst>
            </p:nvPr>
          </p:nvGrpSpPr>
          <p:grpSpPr>
            <a:xfrm>
              <a:off x="13922" y="3883"/>
              <a:ext cx="4414" cy="2591"/>
              <a:chOff x="14982" y="2768"/>
              <a:chExt cx="5082" cy="3841"/>
            </a:xfrm>
          </p:grpSpPr>
          <p:sp>
            <p:nvSpPr>
              <p:cNvPr id="48" name="矩形 47"/>
              <p:cNvSpPr/>
              <p:nvPr>
                <p:custDataLst>
                  <p:tags r:id="rId9"/>
                </p:custDataLst>
              </p:nvPr>
            </p:nvSpPr>
            <p:spPr>
              <a:xfrm>
                <a:off x="14982" y="2769"/>
                <a:ext cx="1019" cy="3840"/>
              </a:xfrm>
              <a:prstGeom prst="rect">
                <a:avLst/>
              </a:prstGeom>
              <a:solidFill>
                <a:srgbClr val="1759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50" name="矩形 49"/>
              <p:cNvSpPr/>
              <p:nvPr>
                <p:custDataLst>
                  <p:tags r:id="rId10"/>
                </p:custDataLst>
              </p:nvPr>
            </p:nvSpPr>
            <p:spPr>
              <a:xfrm>
                <a:off x="16001" y="2769"/>
                <a:ext cx="1019" cy="3840"/>
              </a:xfrm>
              <a:prstGeom prst="rect">
                <a:avLst/>
              </a:prstGeom>
              <a:solidFill>
                <a:srgbClr val="28A7A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51" name="矩形 50"/>
              <p:cNvSpPr/>
              <p:nvPr>
                <p:custDataLst>
                  <p:tags r:id="rId11"/>
                </p:custDataLst>
              </p:nvPr>
            </p:nvSpPr>
            <p:spPr>
              <a:xfrm>
                <a:off x="17012" y="2769"/>
                <a:ext cx="1019" cy="3840"/>
              </a:xfrm>
              <a:prstGeom prst="rect">
                <a:avLst/>
              </a:prstGeom>
              <a:solidFill>
                <a:srgbClr val="6265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53" name="矩形 52"/>
              <p:cNvSpPr/>
              <p:nvPr>
                <p:custDataLst>
                  <p:tags r:id="rId12"/>
                </p:custDataLst>
              </p:nvPr>
            </p:nvSpPr>
            <p:spPr>
              <a:xfrm>
                <a:off x="18031" y="2768"/>
                <a:ext cx="1019" cy="3840"/>
              </a:xfrm>
              <a:prstGeom prst="rect">
                <a:avLst/>
              </a:prstGeom>
              <a:solidFill>
                <a:srgbClr val="D383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  <p:sp>
            <p:nvSpPr>
              <p:cNvPr id="59" name="矩形 58"/>
              <p:cNvSpPr/>
              <p:nvPr>
                <p:custDataLst>
                  <p:tags r:id="rId13"/>
                </p:custDataLst>
              </p:nvPr>
            </p:nvSpPr>
            <p:spPr>
              <a:xfrm>
                <a:off x="19045" y="2769"/>
                <a:ext cx="1019" cy="3840"/>
              </a:xfrm>
              <a:prstGeom prst="rect">
                <a:avLst/>
              </a:prstGeom>
              <a:solidFill>
                <a:srgbClr val="4CAF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rgbClr val="112853"/>
                  </a:solidFill>
                </a:endParaRPr>
              </a:p>
            </p:txBody>
          </p:sp>
        </p:grpSp>
        <p:sp>
          <p:nvSpPr>
            <p:cNvPr id="60" name="矩形 59"/>
            <p:cNvSpPr/>
            <p:nvPr/>
          </p:nvSpPr>
          <p:spPr>
            <a:xfrm>
              <a:off x="11165" y="6825"/>
              <a:ext cx="1396" cy="2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3765">
                <a:spcAft>
                  <a:spcPts val="1200"/>
                </a:spcAft>
                <a:buFont typeface="Wingdings" panose="05000000000000000000" pitchFamily="2" charset="2"/>
                <a:buNone/>
              </a:pP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主题色</a:t>
              </a: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拓展</a:t>
              </a:r>
              <a:endParaRPr lang="zh-CN" altLang="en-US" sz="1100" dirty="0">
                <a:solidFill>
                  <a:srgbClr val="000000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15976" y="6825"/>
              <a:ext cx="948" cy="2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3765">
                <a:spcAft>
                  <a:spcPts val="1200"/>
                </a:spcAft>
                <a:buFont typeface="Wingdings" panose="05000000000000000000" pitchFamily="2" charset="2"/>
                <a:buNone/>
              </a:pP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多色拓展</a:t>
              </a:r>
              <a:endParaRPr lang="zh-CN" altLang="en-US" sz="1100" dirty="0">
                <a:solidFill>
                  <a:srgbClr val="000000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4706" y="6825"/>
              <a:ext cx="706" cy="266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/>
            <a:p>
              <a:pPr defTabSz="913765">
                <a:spcAft>
                  <a:spcPts val="1200"/>
                </a:spcAft>
                <a:buFont typeface="Wingdings" panose="05000000000000000000" pitchFamily="2" charset="2"/>
                <a:buNone/>
              </a:pP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标准</a:t>
              </a:r>
              <a:r>
                <a:rPr lang="zh-CN" altLang="en-US" sz="1100" dirty="0">
                  <a:solidFill>
                    <a:srgbClr val="000000"/>
                  </a:solidFill>
                  <a:latin typeface="Microsoft YaHei" panose="020B0802040204020203" charset="-122"/>
                  <a:ea typeface="Microsoft YaHei" panose="020B0802040204020203" charset="-122"/>
                  <a:cs typeface="Microsoft YaHei" panose="020B0802040204020203" charset="-122"/>
                </a:rPr>
                <a:t>色</a:t>
              </a:r>
              <a:endParaRPr lang="zh-CN" altLang="en-US" sz="1100" dirty="0">
                <a:solidFill>
                  <a:srgbClr val="000000"/>
                </a:solidFill>
                <a:latin typeface="Microsoft YaHei" panose="020B0802040204020203" charset="-122"/>
                <a:ea typeface="Microsoft YaHei" panose="020B0802040204020203" charset="-122"/>
                <a:cs typeface="Microsoft YaHei" panose="020B0802040204020203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220345" y="155575"/>
            <a:ext cx="11260455" cy="609600"/>
            <a:chOff x="347" y="245"/>
            <a:chExt cx="17733" cy="960"/>
          </a:xfrm>
        </p:grpSpPr>
        <p:sp>
          <p:nvSpPr>
            <p:cNvPr id="68" name="文本框 67"/>
            <p:cNvSpPr txBox="1"/>
            <p:nvPr>
              <p:custDataLst>
                <p:tags r:id="rId14"/>
              </p:custDataLst>
            </p:nvPr>
          </p:nvSpPr>
          <p:spPr>
            <a:xfrm>
              <a:off x="347" y="245"/>
              <a:ext cx="1773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r>
                <a:rPr lang="zh-CN" altLang="en-US" sz="2000" b="1" dirty="0">
                  <a:solidFill>
                    <a:srgbClr val="6246E8"/>
                  </a:solidFill>
                  <a:latin typeface="微软雅黑" panose="020B0802040204020203" charset="-122"/>
                  <a:ea typeface="微软雅黑" panose="020B0802040204020203" charset="-122"/>
                  <a:sym typeface="+mn-ea"/>
                </a:rPr>
                <a:t>跨行业实践验证，持续创造客户价值</a:t>
              </a:r>
              <a:endParaRPr lang="zh-CN" altLang="en-US" sz="2000" b="1" dirty="0">
                <a:solidFill>
                  <a:srgbClr val="6246E8"/>
                </a:solidFill>
                <a:latin typeface="微软雅黑" panose="020B0802040204020203" charset="-122"/>
                <a:ea typeface="微软雅黑" panose="020B0802040204020203" charset="-122"/>
              </a:endParaRPr>
            </a:p>
          </p:txBody>
        </p:sp>
        <p:sp>
          <p:nvSpPr>
            <p:cNvPr id="69" name="文本框 68"/>
            <p:cNvSpPr txBox="1"/>
            <p:nvPr>
              <p:custDataLst>
                <p:tags r:id="rId15"/>
              </p:custDataLst>
            </p:nvPr>
          </p:nvSpPr>
          <p:spPr>
            <a:xfrm>
              <a:off x="347" y="722"/>
              <a:ext cx="15228" cy="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1400" dirty="0">
                  <a:solidFill>
                    <a:srgbClr val="6B7280"/>
                  </a:solidFill>
                  <a:latin typeface="Noto Sans SC" pitchFamily="34" charset="0"/>
                  <a:ea typeface="Noto Sans SC" pitchFamily="34" charset="-122"/>
                  <a:cs typeface="Noto Sans SC" pitchFamily="34" charset="-120"/>
                  <a:sym typeface="+mn-ea"/>
                </a:rPr>
                <a:t>深入业务场景，为不同行业客户提供量身定制的智能运维解决方案</a:t>
              </a:r>
              <a:endParaRPr kumimoji="0" lang="zh-CN" altLang="en-US" sz="1400" b="0" u="none" strike="noStrike" kern="1200" cap="none" spc="0" normalizeH="0" baseline="0" noProof="0" dirty="0">
                <a:ln>
                  <a:noFill/>
                </a:ln>
                <a:solidFill>
                  <a:srgbClr val="6B7280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 flipH="1">
              <a:off x="347" y="325"/>
              <a:ext cx="57" cy="791"/>
            </a:xfrm>
            <a:prstGeom prst="rect">
              <a:avLst/>
            </a:prstGeom>
            <a:solidFill>
              <a:srgbClr val="6246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68" name="组合 167"/>
          <p:cNvGrpSpPr/>
          <p:nvPr/>
        </p:nvGrpSpPr>
        <p:grpSpPr>
          <a:xfrm>
            <a:off x="695960" y="1508125"/>
            <a:ext cx="10800080" cy="3969385"/>
            <a:chOff x="563" y="1927"/>
            <a:chExt cx="17008" cy="6251"/>
          </a:xfrm>
        </p:grpSpPr>
        <p:sp>
          <p:nvSpPr>
            <p:cNvPr id="71" name="Shape 2"/>
            <p:cNvSpPr/>
            <p:nvPr/>
          </p:nvSpPr>
          <p:spPr>
            <a:xfrm>
              <a:off x="563" y="1927"/>
              <a:ext cx="4036" cy="6236"/>
            </a:xfrm>
            <a:prstGeom prst="rect">
              <a:avLst/>
            </a:prstGeom>
            <a:solidFill>
              <a:srgbClr val="FFFFFF"/>
            </a:solidFill>
          </p:spPr>
          <p:txBody>
            <a:bodyPr/>
            <a:p>
              <a:endParaRPr lang="zh-CN" altLang="en-US"/>
            </a:p>
          </p:txBody>
        </p:sp>
        <p:sp>
          <p:nvSpPr>
            <p:cNvPr id="72" name="Shape 3"/>
            <p:cNvSpPr/>
            <p:nvPr/>
          </p:nvSpPr>
          <p:spPr>
            <a:xfrm>
              <a:off x="563" y="1927"/>
              <a:ext cx="4036" cy="58"/>
            </a:xfrm>
            <a:prstGeom prst="rect">
              <a:avLst/>
            </a:prstGeom>
            <a:solidFill>
              <a:srgbClr val="3B82F6"/>
            </a:solidFill>
          </p:spPr>
        </p:sp>
        <p:sp>
          <p:nvSpPr>
            <p:cNvPr id="73" name="Shape 4"/>
            <p:cNvSpPr/>
            <p:nvPr/>
          </p:nvSpPr>
          <p:spPr>
            <a:xfrm>
              <a:off x="4583" y="1927"/>
              <a:ext cx="14" cy="6236"/>
            </a:xfrm>
            <a:prstGeom prst="rect">
              <a:avLst/>
            </a:prstGeom>
            <a:solidFill>
              <a:srgbClr val="E5E7EB"/>
            </a:solidFill>
          </p:spPr>
        </p:sp>
        <p:sp>
          <p:nvSpPr>
            <p:cNvPr id="74" name="Shape 5"/>
            <p:cNvSpPr/>
            <p:nvPr/>
          </p:nvSpPr>
          <p:spPr>
            <a:xfrm>
              <a:off x="563" y="8163"/>
              <a:ext cx="4036" cy="14"/>
            </a:xfrm>
            <a:prstGeom prst="rect">
              <a:avLst/>
            </a:prstGeom>
            <a:solidFill>
              <a:srgbClr val="E5E7EB"/>
            </a:solidFill>
          </p:spPr>
        </p:sp>
        <p:sp>
          <p:nvSpPr>
            <p:cNvPr id="75" name="Shape 6"/>
            <p:cNvSpPr/>
            <p:nvPr/>
          </p:nvSpPr>
          <p:spPr>
            <a:xfrm>
              <a:off x="563" y="1927"/>
              <a:ext cx="14" cy="6236"/>
            </a:xfrm>
            <a:prstGeom prst="rect">
              <a:avLst/>
            </a:prstGeom>
            <a:solidFill>
              <a:srgbClr val="E5E7EB"/>
            </a:solidFill>
          </p:spPr>
        </p:sp>
        <p:sp>
          <p:nvSpPr>
            <p:cNvPr id="76" name="Shape 7"/>
            <p:cNvSpPr/>
            <p:nvPr/>
          </p:nvSpPr>
          <p:spPr>
            <a:xfrm>
              <a:off x="563" y="1927"/>
              <a:ext cx="4036" cy="879"/>
            </a:xfrm>
            <a:prstGeom prst="rect">
              <a:avLst/>
            </a:prstGeom>
            <a:solidFill>
              <a:srgbClr val="F2F0FD"/>
            </a:solidFill>
          </p:spPr>
          <p:txBody>
            <a:bodyPr/>
            <a:p>
              <a:endParaRPr lang="zh-CN" altLang="en-US"/>
            </a:p>
          </p:txBody>
        </p:sp>
        <p:sp>
          <p:nvSpPr>
            <p:cNvPr id="78" name="Shape 8"/>
            <p:cNvSpPr/>
            <p:nvPr/>
          </p:nvSpPr>
          <p:spPr>
            <a:xfrm>
              <a:off x="563" y="2796"/>
              <a:ext cx="4036" cy="14"/>
            </a:xfrm>
            <a:prstGeom prst="rect">
              <a:avLst/>
            </a:prstGeom>
            <a:solidFill>
              <a:srgbClr val="E5E7EB"/>
            </a:solidFill>
          </p:spPr>
        </p:sp>
        <p:grpSp>
          <p:nvGrpSpPr>
            <p:cNvPr id="144" name="组合 143"/>
            <p:cNvGrpSpPr/>
            <p:nvPr/>
          </p:nvGrpSpPr>
          <p:grpSpPr>
            <a:xfrm>
              <a:off x="794" y="2100"/>
              <a:ext cx="518" cy="518"/>
              <a:chOff x="794" y="1652"/>
              <a:chExt cx="518" cy="518"/>
            </a:xfrm>
          </p:grpSpPr>
          <p:sp>
            <p:nvSpPr>
              <p:cNvPr id="79" name="Shape 9"/>
              <p:cNvSpPr/>
              <p:nvPr/>
            </p:nvSpPr>
            <p:spPr>
              <a:xfrm>
                <a:off x="794" y="1652"/>
                <a:ext cx="519" cy="519"/>
              </a:xfrm>
              <a:prstGeom prst="rect">
                <a:avLst/>
              </a:prstGeom>
              <a:solidFill>
                <a:srgbClr val="3B82F6"/>
              </a:solidFill>
            </p:spPr>
          </p:sp>
          <p:pic>
            <p:nvPicPr>
              <p:cNvPr id="80" name="Image 1" descr="preencoded.png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06" y="1783"/>
                <a:ext cx="292" cy="260"/>
              </a:xfrm>
              <a:prstGeom prst="rect">
                <a:avLst/>
              </a:prstGeom>
            </p:spPr>
          </p:pic>
        </p:grpSp>
        <p:sp>
          <p:nvSpPr>
            <p:cNvPr id="81" name="Text 10"/>
            <p:cNvSpPr/>
            <p:nvPr/>
          </p:nvSpPr>
          <p:spPr>
            <a:xfrm>
              <a:off x="1485" y="2166"/>
              <a:ext cx="1280" cy="38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l">
                <a:buNone/>
              </a:pPr>
              <a:r>
                <a:rPr lang="en-US" sz="1600" b="1" dirty="0">
                  <a:solidFill>
                    <a:srgbClr val="2E1A47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 Bold" pitchFamily="34" charset="-120"/>
                </a:rPr>
                <a:t>制造行业</a:t>
              </a:r>
              <a:endParaRPr lang="en-US" sz="1600" b="1" dirty="0">
                <a:solidFill>
                  <a:srgbClr val="2E1A47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 Bold" pitchFamily="34" charset="-120"/>
              </a:endParaRPr>
            </a:p>
          </p:txBody>
        </p:sp>
        <p:sp>
          <p:nvSpPr>
            <p:cNvPr id="82" name="Text 11"/>
            <p:cNvSpPr/>
            <p:nvPr/>
          </p:nvSpPr>
          <p:spPr>
            <a:xfrm>
              <a:off x="736" y="3281"/>
              <a:ext cx="3690" cy="33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buNone/>
              </a:pPr>
              <a:r>
                <a:rPr lang="en-US" sz="1400" b="1" kern="0" spc="1" dirty="0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Noto Sans SC Bold" pitchFamily="34" charset="-120"/>
                </a:rPr>
                <a:t>核心场景</a:t>
              </a:r>
              <a:endParaRPr lang="en-US" sz="1400" b="1" kern="0" spc="1" dirty="0">
                <a:solidFill>
                  <a:srgbClr val="1E293B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Noto Sans SC Bold" pitchFamily="34" charset="-120"/>
              </a:endParaRPr>
            </a:p>
          </p:txBody>
        </p:sp>
        <p:sp>
          <p:nvSpPr>
            <p:cNvPr id="83" name="Text 12"/>
            <p:cNvSpPr/>
            <p:nvPr/>
          </p:nvSpPr>
          <p:spPr>
            <a:xfrm>
              <a:off x="736" y="3988"/>
              <a:ext cx="3690" cy="151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生产线 IT 设备统一纳管，工单系统与生产执行系统（MES）深度打通，实现生产故障的快速响应与闭环处理。</a:t>
              </a:r>
              <a:endParaRPr lang="en-US" sz="12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</p:txBody>
        </p:sp>
        <p:grpSp>
          <p:nvGrpSpPr>
            <p:cNvPr id="162" name="组合 161"/>
            <p:cNvGrpSpPr/>
            <p:nvPr/>
          </p:nvGrpSpPr>
          <p:grpSpPr>
            <a:xfrm>
              <a:off x="736" y="6276"/>
              <a:ext cx="1758" cy="1088"/>
              <a:chOff x="736" y="5828"/>
              <a:chExt cx="1758" cy="1088"/>
            </a:xfrm>
          </p:grpSpPr>
          <p:sp>
            <p:nvSpPr>
              <p:cNvPr id="84" name="Shape 13"/>
              <p:cNvSpPr/>
              <p:nvPr/>
            </p:nvSpPr>
            <p:spPr>
              <a:xfrm>
                <a:off x="736" y="5828"/>
                <a:ext cx="1759" cy="1088"/>
              </a:xfrm>
              <a:prstGeom prst="rect">
                <a:avLst/>
              </a:prstGeom>
              <a:solidFill>
                <a:srgbClr val="F3F4F6"/>
              </a:solidFill>
              <a:ln w="9144">
                <a:solidFill>
                  <a:srgbClr val="E5E7EB"/>
                </a:solidFill>
                <a:prstDash val="solid"/>
              </a:ln>
            </p:spPr>
          </p:sp>
          <p:grpSp>
            <p:nvGrpSpPr>
              <p:cNvPr id="155" name="组合 154"/>
              <p:cNvGrpSpPr/>
              <p:nvPr/>
            </p:nvGrpSpPr>
            <p:grpSpPr>
              <a:xfrm>
                <a:off x="816" y="5957"/>
                <a:ext cx="1600" cy="801"/>
                <a:chOff x="808" y="5957"/>
                <a:chExt cx="1600" cy="801"/>
              </a:xfrm>
            </p:grpSpPr>
            <p:sp>
              <p:nvSpPr>
                <p:cNvPr id="85" name="Text 14"/>
                <p:cNvSpPr/>
                <p:nvPr/>
              </p:nvSpPr>
              <p:spPr>
                <a:xfrm>
                  <a:off x="1185" y="5957"/>
                  <a:ext cx="845" cy="33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US" sz="1400" b="1" dirty="0">
                      <a:solidFill>
                        <a:srgbClr val="3B82F6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Noto Sans SC Bold" pitchFamily="34" charset="-120"/>
                    </a:rPr>
                    <a:t>50%↓</a:t>
                  </a:r>
                  <a:endParaRPr lang="en-US" sz="1400" b="1" dirty="0">
                    <a:solidFill>
                      <a:srgbClr val="3B82F6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 Bold" pitchFamily="34" charset="-120"/>
                  </a:endParaRPr>
                </a:p>
              </p:txBody>
            </p:sp>
            <p:sp>
              <p:nvSpPr>
                <p:cNvPr id="86" name="Text 15"/>
                <p:cNvSpPr/>
                <p:nvPr/>
              </p:nvSpPr>
              <p:spPr>
                <a:xfrm>
                  <a:off x="808" y="6516"/>
                  <a:ext cx="1600" cy="2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US" sz="1000" dirty="0">
                      <a:solidFill>
                        <a:srgbClr val="4B5563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Noto Sans SC" pitchFamily="34" charset="-120"/>
                    </a:rPr>
                    <a:t>故障响应时间缩短</a:t>
                  </a:r>
                  <a:endParaRPr lang="en-US" sz="1000" dirty="0">
                    <a:solidFill>
                      <a:srgbClr val="4B5563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" pitchFamily="34" charset="-120"/>
                  </a:endParaRPr>
                </a:p>
              </p:txBody>
            </p:sp>
          </p:grpSp>
        </p:grpSp>
        <p:grpSp>
          <p:nvGrpSpPr>
            <p:cNvPr id="161" name="组合 160"/>
            <p:cNvGrpSpPr/>
            <p:nvPr/>
          </p:nvGrpSpPr>
          <p:grpSpPr>
            <a:xfrm>
              <a:off x="2653" y="6276"/>
              <a:ext cx="1772" cy="1088"/>
              <a:chOff x="2653" y="5828"/>
              <a:chExt cx="1772" cy="1088"/>
            </a:xfrm>
          </p:grpSpPr>
          <p:sp>
            <p:nvSpPr>
              <p:cNvPr id="87" name="Shape 16"/>
              <p:cNvSpPr/>
              <p:nvPr/>
            </p:nvSpPr>
            <p:spPr>
              <a:xfrm>
                <a:off x="2653" y="5828"/>
                <a:ext cx="1773" cy="1088"/>
              </a:xfrm>
              <a:prstGeom prst="rect">
                <a:avLst/>
              </a:prstGeom>
              <a:solidFill>
                <a:srgbClr val="F3F4F6"/>
              </a:solidFill>
              <a:ln w="9144">
                <a:solidFill>
                  <a:srgbClr val="E5E7EB"/>
                </a:solidFill>
                <a:prstDash val="solid"/>
              </a:ln>
            </p:spPr>
          </p:sp>
          <p:grpSp>
            <p:nvGrpSpPr>
              <p:cNvPr id="154" name="组合 153"/>
              <p:cNvGrpSpPr/>
              <p:nvPr/>
            </p:nvGrpSpPr>
            <p:grpSpPr>
              <a:xfrm>
                <a:off x="2840" y="5943"/>
                <a:ext cx="1400" cy="801"/>
                <a:chOff x="2846" y="5943"/>
                <a:chExt cx="1400" cy="801"/>
              </a:xfrm>
            </p:grpSpPr>
            <p:sp>
              <p:nvSpPr>
                <p:cNvPr id="88" name="Text 17"/>
                <p:cNvSpPr/>
                <p:nvPr/>
              </p:nvSpPr>
              <p:spPr>
                <a:xfrm>
                  <a:off x="3124" y="5943"/>
                  <a:ext cx="845" cy="33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US" sz="1400" b="1" dirty="0">
                      <a:solidFill>
                        <a:srgbClr val="3B82F6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Noto Sans SC Bold" pitchFamily="34" charset="-120"/>
                    </a:rPr>
                    <a:t>30%↑</a:t>
                  </a:r>
                  <a:endParaRPr lang="en-US" sz="1400" b="1" dirty="0">
                    <a:solidFill>
                      <a:srgbClr val="3B82F6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 Bold" pitchFamily="34" charset="-120"/>
                  </a:endParaRPr>
                </a:p>
              </p:txBody>
            </p:sp>
            <p:sp>
              <p:nvSpPr>
                <p:cNvPr id="89" name="Text 18"/>
                <p:cNvSpPr/>
                <p:nvPr/>
              </p:nvSpPr>
              <p:spPr>
                <a:xfrm>
                  <a:off x="2846" y="6502"/>
                  <a:ext cx="1400" cy="2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US" sz="1000" dirty="0">
                      <a:solidFill>
                        <a:srgbClr val="4B5563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Noto Sans SC" pitchFamily="34" charset="-120"/>
                    </a:rPr>
                    <a:t>设备利用率提升</a:t>
                  </a:r>
                  <a:endParaRPr lang="en-US" sz="1000" dirty="0">
                    <a:solidFill>
                      <a:srgbClr val="4B5563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" pitchFamily="34" charset="-120"/>
                  </a:endParaRPr>
                </a:p>
              </p:txBody>
            </p:sp>
          </p:grpSp>
        </p:grpSp>
        <p:sp>
          <p:nvSpPr>
            <p:cNvPr id="90" name="Shape 19"/>
            <p:cNvSpPr/>
            <p:nvPr/>
          </p:nvSpPr>
          <p:spPr>
            <a:xfrm>
              <a:off x="4887" y="1927"/>
              <a:ext cx="4036" cy="6236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91" name="Shape 20"/>
            <p:cNvSpPr/>
            <p:nvPr/>
          </p:nvSpPr>
          <p:spPr>
            <a:xfrm>
              <a:off x="4887" y="1927"/>
              <a:ext cx="4036" cy="58"/>
            </a:xfrm>
            <a:prstGeom prst="rect">
              <a:avLst/>
            </a:prstGeom>
            <a:solidFill>
              <a:srgbClr val="F59E0B"/>
            </a:solidFill>
          </p:spPr>
        </p:sp>
        <p:sp>
          <p:nvSpPr>
            <p:cNvPr id="92" name="Shape 21"/>
            <p:cNvSpPr/>
            <p:nvPr/>
          </p:nvSpPr>
          <p:spPr>
            <a:xfrm>
              <a:off x="8907" y="1927"/>
              <a:ext cx="14" cy="6236"/>
            </a:xfrm>
            <a:prstGeom prst="rect">
              <a:avLst/>
            </a:prstGeom>
            <a:solidFill>
              <a:srgbClr val="E5E7EB"/>
            </a:solidFill>
          </p:spPr>
        </p:sp>
        <p:sp>
          <p:nvSpPr>
            <p:cNvPr id="93" name="Shape 22"/>
            <p:cNvSpPr/>
            <p:nvPr/>
          </p:nvSpPr>
          <p:spPr>
            <a:xfrm>
              <a:off x="4887" y="8164"/>
              <a:ext cx="4036" cy="14"/>
            </a:xfrm>
            <a:prstGeom prst="rect">
              <a:avLst/>
            </a:prstGeom>
            <a:solidFill>
              <a:srgbClr val="E5E7EB"/>
            </a:solidFill>
          </p:spPr>
        </p:sp>
        <p:sp>
          <p:nvSpPr>
            <p:cNvPr id="94" name="Shape 23"/>
            <p:cNvSpPr/>
            <p:nvPr/>
          </p:nvSpPr>
          <p:spPr>
            <a:xfrm>
              <a:off x="4887" y="1927"/>
              <a:ext cx="14" cy="6236"/>
            </a:xfrm>
            <a:prstGeom prst="rect">
              <a:avLst/>
            </a:prstGeom>
            <a:solidFill>
              <a:srgbClr val="E5E7EB"/>
            </a:solidFill>
          </p:spPr>
        </p:sp>
        <p:sp>
          <p:nvSpPr>
            <p:cNvPr id="95" name="Shape 24"/>
            <p:cNvSpPr/>
            <p:nvPr/>
          </p:nvSpPr>
          <p:spPr>
            <a:xfrm>
              <a:off x="4887" y="1927"/>
              <a:ext cx="4036" cy="879"/>
            </a:xfrm>
            <a:prstGeom prst="rect">
              <a:avLst/>
            </a:prstGeom>
            <a:solidFill>
              <a:srgbClr val="F2F0FD"/>
            </a:solidFill>
          </p:spPr>
        </p:sp>
        <p:sp>
          <p:nvSpPr>
            <p:cNvPr id="96" name="Shape 25"/>
            <p:cNvSpPr/>
            <p:nvPr/>
          </p:nvSpPr>
          <p:spPr>
            <a:xfrm>
              <a:off x="4887" y="2796"/>
              <a:ext cx="4036" cy="14"/>
            </a:xfrm>
            <a:prstGeom prst="rect">
              <a:avLst/>
            </a:prstGeom>
            <a:solidFill>
              <a:srgbClr val="E5E7EB"/>
            </a:solidFill>
          </p:spPr>
        </p:sp>
        <p:grpSp>
          <p:nvGrpSpPr>
            <p:cNvPr id="145" name="组合 144"/>
            <p:cNvGrpSpPr/>
            <p:nvPr/>
          </p:nvGrpSpPr>
          <p:grpSpPr>
            <a:xfrm>
              <a:off x="5118" y="2100"/>
              <a:ext cx="518" cy="518"/>
              <a:chOff x="5118" y="1652"/>
              <a:chExt cx="518" cy="518"/>
            </a:xfrm>
          </p:grpSpPr>
          <p:sp>
            <p:nvSpPr>
              <p:cNvPr id="97" name="Shape 26"/>
              <p:cNvSpPr/>
              <p:nvPr/>
            </p:nvSpPr>
            <p:spPr>
              <a:xfrm>
                <a:off x="5118" y="1652"/>
                <a:ext cx="519" cy="519"/>
              </a:xfrm>
              <a:prstGeom prst="rect">
                <a:avLst/>
              </a:prstGeom>
              <a:solidFill>
                <a:srgbClr val="F59E0B"/>
              </a:solidFill>
            </p:spPr>
          </p:sp>
          <p:pic>
            <p:nvPicPr>
              <p:cNvPr id="98" name="Image 2" descr="preencoded.png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230" y="1783"/>
                <a:ext cx="292" cy="260"/>
              </a:xfrm>
              <a:prstGeom prst="rect">
                <a:avLst/>
              </a:prstGeom>
            </p:spPr>
          </p:pic>
        </p:grpSp>
        <p:sp>
          <p:nvSpPr>
            <p:cNvPr id="99" name="Text 27"/>
            <p:cNvSpPr/>
            <p:nvPr/>
          </p:nvSpPr>
          <p:spPr>
            <a:xfrm>
              <a:off x="5809" y="2166"/>
              <a:ext cx="1280" cy="38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l">
                <a:buNone/>
              </a:pPr>
              <a:r>
                <a:rPr lang="en-US" sz="1600" b="1" dirty="0">
                  <a:solidFill>
                    <a:srgbClr val="2E1A47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 Bold" pitchFamily="34" charset="-120"/>
                </a:rPr>
                <a:t>零售行业</a:t>
              </a:r>
              <a:endParaRPr lang="en-US" sz="1600" b="1" dirty="0">
                <a:solidFill>
                  <a:srgbClr val="2E1A47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 Bold" pitchFamily="34" charset="-120"/>
              </a:endParaRPr>
            </a:p>
          </p:txBody>
        </p:sp>
        <p:sp>
          <p:nvSpPr>
            <p:cNvPr id="100" name="Text 28"/>
            <p:cNvSpPr/>
            <p:nvPr/>
          </p:nvSpPr>
          <p:spPr>
            <a:xfrm>
              <a:off x="5060" y="3281"/>
              <a:ext cx="3690" cy="33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buNone/>
              </a:pPr>
              <a:r>
                <a:rPr lang="en-US" sz="1400" b="1" kern="0" spc="1" dirty="0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Noto Sans SC Bold" pitchFamily="34" charset="-120"/>
                </a:rPr>
                <a:t>核心场景</a:t>
              </a:r>
              <a:endParaRPr lang="en-US" sz="1400" b="1" kern="0" spc="1" dirty="0">
                <a:solidFill>
                  <a:srgbClr val="1E293B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Noto Sans SC Bold" pitchFamily="34" charset="-120"/>
              </a:endParaRPr>
            </a:p>
          </p:txBody>
        </p:sp>
        <p:sp>
          <p:nvSpPr>
            <p:cNvPr id="101" name="Text 29"/>
            <p:cNvSpPr/>
            <p:nvPr/>
          </p:nvSpPr>
          <p:spPr>
            <a:xfrm>
              <a:off x="5060" y="3988"/>
              <a:ext cx="3690" cy="151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全国海量门店 POS 机及网络设备统一报修，基于 AI 智能路由分派至就近工程师，移动端实时跟踪处理进度。</a:t>
              </a:r>
              <a:endParaRPr lang="en-US" sz="12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</p:txBody>
        </p:sp>
        <p:grpSp>
          <p:nvGrpSpPr>
            <p:cNvPr id="160" name="组合 159"/>
            <p:cNvGrpSpPr/>
            <p:nvPr/>
          </p:nvGrpSpPr>
          <p:grpSpPr>
            <a:xfrm>
              <a:off x="5060" y="6276"/>
              <a:ext cx="1758" cy="1088"/>
              <a:chOff x="5060" y="5828"/>
              <a:chExt cx="1758" cy="1088"/>
            </a:xfrm>
          </p:grpSpPr>
          <p:sp>
            <p:nvSpPr>
              <p:cNvPr id="102" name="Shape 30"/>
              <p:cNvSpPr/>
              <p:nvPr/>
            </p:nvSpPr>
            <p:spPr>
              <a:xfrm>
                <a:off x="5060" y="5828"/>
                <a:ext cx="1759" cy="1088"/>
              </a:xfrm>
              <a:prstGeom prst="rect">
                <a:avLst/>
              </a:prstGeom>
              <a:solidFill>
                <a:srgbClr val="F3F4F6"/>
              </a:solidFill>
              <a:ln w="9144">
                <a:solidFill>
                  <a:srgbClr val="E5E7EB"/>
                </a:solidFill>
                <a:prstDash val="solid"/>
              </a:ln>
            </p:spPr>
          </p:sp>
          <p:grpSp>
            <p:nvGrpSpPr>
              <p:cNvPr id="153" name="组合 152"/>
              <p:cNvGrpSpPr/>
              <p:nvPr/>
            </p:nvGrpSpPr>
            <p:grpSpPr>
              <a:xfrm>
                <a:off x="5140" y="5957"/>
                <a:ext cx="1600" cy="801"/>
                <a:chOff x="5132" y="5957"/>
                <a:chExt cx="1600" cy="801"/>
              </a:xfrm>
            </p:grpSpPr>
            <p:sp>
              <p:nvSpPr>
                <p:cNvPr id="103" name="Text 31"/>
                <p:cNvSpPr/>
                <p:nvPr/>
              </p:nvSpPr>
              <p:spPr>
                <a:xfrm>
                  <a:off x="5509" y="5957"/>
                  <a:ext cx="845" cy="33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US" sz="1400" b="1" dirty="0">
                      <a:solidFill>
                        <a:srgbClr val="F59E0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Noto Sans SC Bold" pitchFamily="34" charset="-120"/>
                    </a:rPr>
                    <a:t>60%↑</a:t>
                  </a:r>
                  <a:endParaRPr lang="en-US" sz="1400" b="1" dirty="0">
                    <a:solidFill>
                      <a:srgbClr val="F59E0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 Bold" pitchFamily="34" charset="-120"/>
                  </a:endParaRPr>
                </a:p>
              </p:txBody>
            </p:sp>
            <p:sp>
              <p:nvSpPr>
                <p:cNvPr id="104" name="Text 32"/>
                <p:cNvSpPr/>
                <p:nvPr/>
              </p:nvSpPr>
              <p:spPr>
                <a:xfrm>
                  <a:off x="5132" y="6516"/>
                  <a:ext cx="1600" cy="2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US" sz="1000" dirty="0">
                      <a:solidFill>
                        <a:srgbClr val="4B5563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Noto Sans SC" pitchFamily="34" charset="-120"/>
                    </a:rPr>
                    <a:t>门店报修效率提升</a:t>
                  </a:r>
                  <a:endParaRPr lang="en-US" sz="1000" dirty="0">
                    <a:solidFill>
                      <a:srgbClr val="4B5563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" pitchFamily="34" charset="-120"/>
                  </a:endParaRPr>
                </a:p>
              </p:txBody>
            </p:sp>
          </p:grpSp>
        </p:grpSp>
        <p:grpSp>
          <p:nvGrpSpPr>
            <p:cNvPr id="159" name="组合 158"/>
            <p:cNvGrpSpPr/>
            <p:nvPr/>
          </p:nvGrpSpPr>
          <p:grpSpPr>
            <a:xfrm>
              <a:off x="6977" y="6276"/>
              <a:ext cx="1772" cy="1088"/>
              <a:chOff x="6977" y="5828"/>
              <a:chExt cx="1772" cy="1088"/>
            </a:xfrm>
          </p:grpSpPr>
          <p:sp>
            <p:nvSpPr>
              <p:cNvPr id="105" name="Shape 33"/>
              <p:cNvSpPr/>
              <p:nvPr/>
            </p:nvSpPr>
            <p:spPr>
              <a:xfrm>
                <a:off x="6977" y="5828"/>
                <a:ext cx="1773" cy="1088"/>
              </a:xfrm>
              <a:prstGeom prst="rect">
                <a:avLst/>
              </a:prstGeom>
              <a:solidFill>
                <a:srgbClr val="F3F4F6"/>
              </a:solidFill>
              <a:ln w="9144">
                <a:solidFill>
                  <a:srgbClr val="E5E7EB"/>
                </a:solidFill>
                <a:prstDash val="solid"/>
              </a:ln>
            </p:spPr>
          </p:sp>
          <p:grpSp>
            <p:nvGrpSpPr>
              <p:cNvPr id="152" name="组合 151"/>
              <p:cNvGrpSpPr/>
              <p:nvPr/>
            </p:nvGrpSpPr>
            <p:grpSpPr>
              <a:xfrm>
                <a:off x="7158" y="5943"/>
                <a:ext cx="1412" cy="801"/>
                <a:chOff x="7164" y="5943"/>
                <a:chExt cx="1412" cy="801"/>
              </a:xfrm>
            </p:grpSpPr>
            <p:sp>
              <p:nvSpPr>
                <p:cNvPr id="106" name="Text 34"/>
                <p:cNvSpPr/>
                <p:nvPr/>
              </p:nvSpPr>
              <p:spPr>
                <a:xfrm>
                  <a:off x="7448" y="5943"/>
                  <a:ext cx="845" cy="33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US" sz="1400" b="1" dirty="0">
                      <a:solidFill>
                        <a:srgbClr val="F59E0B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Noto Sans SC Bold" pitchFamily="34" charset="-120"/>
                    </a:rPr>
                    <a:t>25%↓</a:t>
                  </a:r>
                  <a:endParaRPr lang="en-US" sz="1400" b="1" dirty="0">
                    <a:solidFill>
                      <a:srgbClr val="F59E0B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 Bold" pitchFamily="34" charset="-120"/>
                  </a:endParaRPr>
                </a:p>
              </p:txBody>
            </p:sp>
            <p:sp>
              <p:nvSpPr>
                <p:cNvPr id="107" name="Text 35"/>
                <p:cNvSpPr/>
                <p:nvPr/>
              </p:nvSpPr>
              <p:spPr>
                <a:xfrm>
                  <a:off x="7164" y="6502"/>
                  <a:ext cx="1413" cy="2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US" sz="1000" dirty="0">
                      <a:solidFill>
                        <a:srgbClr val="4B5563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IT 人力成本降低</a:t>
                  </a:r>
                  <a:endParaRPr lang="en-US" sz="1000" dirty="0">
                    <a:solidFill>
                      <a:srgbClr val="4B5563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endParaRPr>
                </a:p>
              </p:txBody>
            </p:sp>
          </p:grpSp>
        </p:grpSp>
        <p:sp>
          <p:nvSpPr>
            <p:cNvPr id="108" name="Shape 36"/>
            <p:cNvSpPr/>
            <p:nvPr/>
          </p:nvSpPr>
          <p:spPr>
            <a:xfrm>
              <a:off x="9211" y="1927"/>
              <a:ext cx="4036" cy="6236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109" name="Shape 37"/>
            <p:cNvSpPr/>
            <p:nvPr/>
          </p:nvSpPr>
          <p:spPr>
            <a:xfrm>
              <a:off x="9211" y="1927"/>
              <a:ext cx="4036" cy="58"/>
            </a:xfrm>
            <a:prstGeom prst="rect">
              <a:avLst/>
            </a:prstGeom>
            <a:solidFill>
              <a:srgbClr val="6366F1"/>
            </a:solidFill>
          </p:spPr>
        </p:sp>
        <p:sp>
          <p:nvSpPr>
            <p:cNvPr id="110" name="Shape 38"/>
            <p:cNvSpPr/>
            <p:nvPr/>
          </p:nvSpPr>
          <p:spPr>
            <a:xfrm>
              <a:off x="13231" y="1927"/>
              <a:ext cx="14" cy="6236"/>
            </a:xfrm>
            <a:prstGeom prst="rect">
              <a:avLst/>
            </a:prstGeom>
            <a:solidFill>
              <a:srgbClr val="E5E7EB"/>
            </a:solidFill>
          </p:spPr>
        </p:sp>
        <p:sp>
          <p:nvSpPr>
            <p:cNvPr id="111" name="Shape 39"/>
            <p:cNvSpPr/>
            <p:nvPr/>
          </p:nvSpPr>
          <p:spPr>
            <a:xfrm>
              <a:off x="9211" y="8164"/>
              <a:ext cx="4036" cy="14"/>
            </a:xfrm>
            <a:prstGeom prst="rect">
              <a:avLst/>
            </a:prstGeom>
            <a:solidFill>
              <a:srgbClr val="E5E7EB"/>
            </a:solidFill>
          </p:spPr>
        </p:sp>
        <p:sp>
          <p:nvSpPr>
            <p:cNvPr id="112" name="Shape 40"/>
            <p:cNvSpPr/>
            <p:nvPr/>
          </p:nvSpPr>
          <p:spPr>
            <a:xfrm>
              <a:off x="9211" y="1927"/>
              <a:ext cx="14" cy="6236"/>
            </a:xfrm>
            <a:prstGeom prst="rect">
              <a:avLst/>
            </a:prstGeom>
            <a:solidFill>
              <a:srgbClr val="E5E7EB"/>
            </a:solidFill>
          </p:spPr>
        </p:sp>
        <p:sp>
          <p:nvSpPr>
            <p:cNvPr id="113" name="Shape 41"/>
            <p:cNvSpPr/>
            <p:nvPr/>
          </p:nvSpPr>
          <p:spPr>
            <a:xfrm>
              <a:off x="9211" y="1927"/>
              <a:ext cx="4036" cy="879"/>
            </a:xfrm>
            <a:prstGeom prst="rect">
              <a:avLst/>
            </a:prstGeom>
            <a:solidFill>
              <a:srgbClr val="F2F0FD"/>
            </a:solidFill>
          </p:spPr>
        </p:sp>
        <p:sp>
          <p:nvSpPr>
            <p:cNvPr id="114" name="Shape 42"/>
            <p:cNvSpPr/>
            <p:nvPr/>
          </p:nvSpPr>
          <p:spPr>
            <a:xfrm>
              <a:off x="9211" y="2796"/>
              <a:ext cx="4036" cy="14"/>
            </a:xfrm>
            <a:prstGeom prst="rect">
              <a:avLst/>
            </a:prstGeom>
            <a:solidFill>
              <a:srgbClr val="E5E7EB"/>
            </a:solidFill>
          </p:spPr>
        </p:sp>
        <p:grpSp>
          <p:nvGrpSpPr>
            <p:cNvPr id="146" name="组合 145"/>
            <p:cNvGrpSpPr/>
            <p:nvPr/>
          </p:nvGrpSpPr>
          <p:grpSpPr>
            <a:xfrm>
              <a:off x="9442" y="2100"/>
              <a:ext cx="518" cy="518"/>
              <a:chOff x="9442" y="1652"/>
              <a:chExt cx="518" cy="518"/>
            </a:xfrm>
          </p:grpSpPr>
          <p:sp>
            <p:nvSpPr>
              <p:cNvPr id="115" name="Shape 43"/>
              <p:cNvSpPr/>
              <p:nvPr/>
            </p:nvSpPr>
            <p:spPr>
              <a:xfrm>
                <a:off x="9442" y="1652"/>
                <a:ext cx="519" cy="519"/>
              </a:xfrm>
              <a:prstGeom prst="rect">
                <a:avLst/>
              </a:prstGeom>
              <a:solidFill>
                <a:srgbClr val="6366F1"/>
              </a:solidFill>
            </p:spPr>
          </p:sp>
          <p:pic>
            <p:nvPicPr>
              <p:cNvPr id="116" name="Image 3" descr="preencoded.png"/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571" y="1783"/>
                <a:ext cx="260" cy="260"/>
              </a:xfrm>
              <a:prstGeom prst="rect">
                <a:avLst/>
              </a:prstGeom>
            </p:spPr>
          </p:pic>
        </p:grpSp>
        <p:sp>
          <p:nvSpPr>
            <p:cNvPr id="117" name="Text 44"/>
            <p:cNvSpPr/>
            <p:nvPr/>
          </p:nvSpPr>
          <p:spPr>
            <a:xfrm>
              <a:off x="10134" y="2166"/>
              <a:ext cx="1600" cy="38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l">
                <a:buNone/>
              </a:pPr>
              <a:r>
                <a:rPr lang="en-US" sz="1600" b="1" dirty="0">
                  <a:solidFill>
                    <a:srgbClr val="2E1A47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Noto Sans SC Bold" pitchFamily="34" charset="-120"/>
                </a:rPr>
                <a:t>互联网行业</a:t>
              </a:r>
              <a:endParaRPr lang="en-US" sz="1600" b="1" dirty="0">
                <a:solidFill>
                  <a:srgbClr val="2E1A47"/>
                </a:solidFill>
                <a:latin typeface="Microsoft YaHei Regular" panose="020B0802040204020203" charset="-122"/>
                <a:ea typeface="Microsoft YaHei Regular" panose="020B0802040204020203" charset="-122"/>
                <a:cs typeface="Noto Sans SC Bold" pitchFamily="34" charset="-120"/>
              </a:endParaRPr>
            </a:p>
          </p:txBody>
        </p:sp>
        <p:sp>
          <p:nvSpPr>
            <p:cNvPr id="118" name="Text 45"/>
            <p:cNvSpPr/>
            <p:nvPr/>
          </p:nvSpPr>
          <p:spPr>
            <a:xfrm>
              <a:off x="9384" y="3281"/>
              <a:ext cx="3690" cy="33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buNone/>
              </a:pPr>
              <a:r>
                <a:rPr lang="en-US" sz="1400" b="1" kern="0" spc="1" dirty="0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Noto Sans SC Bold" pitchFamily="34" charset="-120"/>
                </a:rPr>
                <a:t>核心场景</a:t>
              </a:r>
              <a:endParaRPr lang="en-US" sz="1400" b="1" kern="0" spc="1" dirty="0">
                <a:solidFill>
                  <a:srgbClr val="1E293B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Noto Sans SC Bold" pitchFamily="34" charset="-120"/>
              </a:endParaRPr>
            </a:p>
          </p:txBody>
        </p:sp>
        <p:sp>
          <p:nvSpPr>
            <p:cNvPr id="119" name="Text 46"/>
            <p:cNvSpPr/>
            <p:nvPr/>
          </p:nvSpPr>
          <p:spPr>
            <a:xfrm>
              <a:off x="9384" y="3988"/>
              <a:ext cx="3690" cy="11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敏捷发布与高频变更管理，CMDB 自动同步云原生资源与微服务架构，提供精准的变更影响面分析。</a:t>
              </a:r>
              <a:endParaRPr lang="en-US" sz="12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</p:txBody>
        </p:sp>
        <p:grpSp>
          <p:nvGrpSpPr>
            <p:cNvPr id="158" name="组合 157"/>
            <p:cNvGrpSpPr/>
            <p:nvPr/>
          </p:nvGrpSpPr>
          <p:grpSpPr>
            <a:xfrm>
              <a:off x="9384" y="6276"/>
              <a:ext cx="1758" cy="1088"/>
              <a:chOff x="9384" y="5482"/>
              <a:chExt cx="1758" cy="1088"/>
            </a:xfrm>
          </p:grpSpPr>
          <p:sp>
            <p:nvSpPr>
              <p:cNvPr id="120" name="Shape 47"/>
              <p:cNvSpPr/>
              <p:nvPr/>
            </p:nvSpPr>
            <p:spPr>
              <a:xfrm>
                <a:off x="9384" y="5482"/>
                <a:ext cx="1759" cy="1089"/>
              </a:xfrm>
              <a:prstGeom prst="rect">
                <a:avLst/>
              </a:prstGeom>
              <a:solidFill>
                <a:srgbClr val="F3F4F6"/>
              </a:solidFill>
              <a:ln w="9144">
                <a:solidFill>
                  <a:srgbClr val="E5E7EB"/>
                </a:solidFill>
                <a:prstDash val="solid"/>
              </a:ln>
            </p:spPr>
          </p:sp>
          <p:grpSp>
            <p:nvGrpSpPr>
              <p:cNvPr id="148" name="组合 147"/>
              <p:cNvGrpSpPr/>
              <p:nvPr/>
            </p:nvGrpSpPr>
            <p:grpSpPr>
              <a:xfrm>
                <a:off x="9764" y="5611"/>
                <a:ext cx="1000" cy="801"/>
                <a:chOff x="9757" y="5611"/>
                <a:chExt cx="1000" cy="801"/>
              </a:xfrm>
            </p:grpSpPr>
            <p:sp>
              <p:nvSpPr>
                <p:cNvPr id="121" name="Text 48"/>
                <p:cNvSpPr/>
                <p:nvPr/>
              </p:nvSpPr>
              <p:spPr>
                <a:xfrm>
                  <a:off x="9855" y="5611"/>
                  <a:ext cx="802" cy="33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US" sz="1400" b="1" dirty="0">
                      <a:solidFill>
                        <a:srgbClr val="6366F1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Noto Sans SC Bold" pitchFamily="34" charset="-120"/>
                    </a:rPr>
                    <a:t>99.9%</a:t>
                  </a:r>
                  <a:endParaRPr lang="en-US" sz="1400" b="1" dirty="0">
                    <a:solidFill>
                      <a:srgbClr val="6366F1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 Bold" pitchFamily="34" charset="-120"/>
                  </a:endParaRPr>
                </a:p>
              </p:txBody>
            </p:sp>
            <p:sp>
              <p:nvSpPr>
                <p:cNvPr id="122" name="Text 49"/>
                <p:cNvSpPr/>
                <p:nvPr/>
              </p:nvSpPr>
              <p:spPr>
                <a:xfrm>
                  <a:off x="9757" y="6170"/>
                  <a:ext cx="1000" cy="2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US" sz="1000" dirty="0">
                      <a:solidFill>
                        <a:srgbClr val="4B5563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Noto Sans SC" pitchFamily="34" charset="-120"/>
                    </a:rPr>
                    <a:t>变更成功率</a:t>
                  </a:r>
                  <a:endParaRPr lang="en-US" sz="1000" dirty="0">
                    <a:solidFill>
                      <a:srgbClr val="4B5563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" pitchFamily="34" charset="-120"/>
                  </a:endParaRPr>
                </a:p>
              </p:txBody>
            </p:sp>
          </p:grpSp>
        </p:grpSp>
        <p:grpSp>
          <p:nvGrpSpPr>
            <p:cNvPr id="157" name="组合 156"/>
            <p:cNvGrpSpPr/>
            <p:nvPr/>
          </p:nvGrpSpPr>
          <p:grpSpPr>
            <a:xfrm>
              <a:off x="11301" y="6276"/>
              <a:ext cx="1772" cy="1088"/>
              <a:chOff x="11301" y="5482"/>
              <a:chExt cx="1772" cy="1088"/>
            </a:xfrm>
          </p:grpSpPr>
          <p:sp>
            <p:nvSpPr>
              <p:cNvPr id="123" name="Shape 50"/>
              <p:cNvSpPr/>
              <p:nvPr/>
            </p:nvSpPr>
            <p:spPr>
              <a:xfrm>
                <a:off x="11301" y="5482"/>
                <a:ext cx="1773" cy="1088"/>
              </a:xfrm>
              <a:prstGeom prst="rect">
                <a:avLst/>
              </a:prstGeom>
              <a:solidFill>
                <a:srgbClr val="F3F4F6"/>
              </a:solidFill>
              <a:ln w="9144">
                <a:solidFill>
                  <a:srgbClr val="E5E7EB"/>
                </a:solidFill>
                <a:prstDash val="solid"/>
              </a:ln>
            </p:spPr>
          </p:sp>
          <p:grpSp>
            <p:nvGrpSpPr>
              <p:cNvPr id="149" name="组合 148"/>
              <p:cNvGrpSpPr/>
              <p:nvPr/>
            </p:nvGrpSpPr>
            <p:grpSpPr>
              <a:xfrm>
                <a:off x="11381" y="5597"/>
                <a:ext cx="1614" cy="801"/>
                <a:chOff x="11388" y="5597"/>
                <a:chExt cx="1614" cy="801"/>
              </a:xfrm>
            </p:grpSpPr>
            <p:sp>
              <p:nvSpPr>
                <p:cNvPr id="124" name="Text 51"/>
                <p:cNvSpPr/>
                <p:nvPr/>
              </p:nvSpPr>
              <p:spPr>
                <a:xfrm>
                  <a:off x="11772" y="5597"/>
                  <a:ext cx="845" cy="33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US" sz="1400" b="1" dirty="0">
                      <a:solidFill>
                        <a:srgbClr val="6366F1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Noto Sans SC Bold" pitchFamily="34" charset="-120"/>
                    </a:rPr>
                    <a:t>98%↑</a:t>
                  </a:r>
                  <a:endParaRPr lang="en-US" sz="1400" b="1" dirty="0">
                    <a:solidFill>
                      <a:srgbClr val="6366F1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 Bold" pitchFamily="34" charset="-120"/>
                  </a:endParaRPr>
                </a:p>
              </p:txBody>
            </p:sp>
            <p:sp>
              <p:nvSpPr>
                <p:cNvPr id="125" name="Text 52"/>
                <p:cNvSpPr/>
                <p:nvPr/>
              </p:nvSpPr>
              <p:spPr>
                <a:xfrm>
                  <a:off x="11388" y="6156"/>
                  <a:ext cx="1614" cy="2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US" sz="1000" dirty="0">
                      <a:solidFill>
                        <a:srgbClr val="4B5563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Microsoft YaHei Regular" panose="020B0802040204020203" charset="-122"/>
                    </a:rPr>
                    <a:t>CMDB 数据准确率</a:t>
                  </a:r>
                  <a:endParaRPr lang="en-US" sz="1000" dirty="0">
                    <a:solidFill>
                      <a:srgbClr val="4B5563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Microsoft YaHei Regular" panose="020B0802040204020203" charset="-122"/>
                  </a:endParaRPr>
                </a:p>
              </p:txBody>
            </p:sp>
          </p:grpSp>
        </p:grpSp>
        <p:sp>
          <p:nvSpPr>
            <p:cNvPr id="126" name="Shape 53"/>
            <p:cNvSpPr/>
            <p:nvPr/>
          </p:nvSpPr>
          <p:spPr>
            <a:xfrm>
              <a:off x="13535" y="1927"/>
              <a:ext cx="4036" cy="6236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127" name="Shape 54"/>
            <p:cNvSpPr/>
            <p:nvPr/>
          </p:nvSpPr>
          <p:spPr>
            <a:xfrm>
              <a:off x="13535" y="1927"/>
              <a:ext cx="4036" cy="58"/>
            </a:xfrm>
            <a:prstGeom prst="rect">
              <a:avLst/>
            </a:prstGeom>
            <a:solidFill>
              <a:srgbClr val="10B981"/>
            </a:solidFill>
          </p:spPr>
        </p:sp>
        <p:sp>
          <p:nvSpPr>
            <p:cNvPr id="128" name="Shape 55"/>
            <p:cNvSpPr/>
            <p:nvPr/>
          </p:nvSpPr>
          <p:spPr>
            <a:xfrm>
              <a:off x="17555" y="1927"/>
              <a:ext cx="14" cy="6236"/>
            </a:xfrm>
            <a:prstGeom prst="rect">
              <a:avLst/>
            </a:prstGeom>
            <a:solidFill>
              <a:srgbClr val="E5E7EB"/>
            </a:solidFill>
          </p:spPr>
        </p:sp>
        <p:sp>
          <p:nvSpPr>
            <p:cNvPr id="129" name="Shape 56"/>
            <p:cNvSpPr/>
            <p:nvPr/>
          </p:nvSpPr>
          <p:spPr>
            <a:xfrm>
              <a:off x="13535" y="8164"/>
              <a:ext cx="4036" cy="14"/>
            </a:xfrm>
            <a:prstGeom prst="rect">
              <a:avLst/>
            </a:prstGeom>
            <a:solidFill>
              <a:srgbClr val="E5E7EB"/>
            </a:solidFill>
          </p:spPr>
        </p:sp>
        <p:sp>
          <p:nvSpPr>
            <p:cNvPr id="130" name="Shape 57"/>
            <p:cNvSpPr/>
            <p:nvPr/>
          </p:nvSpPr>
          <p:spPr>
            <a:xfrm>
              <a:off x="13535" y="1927"/>
              <a:ext cx="14" cy="6236"/>
            </a:xfrm>
            <a:prstGeom prst="rect">
              <a:avLst/>
            </a:prstGeom>
            <a:solidFill>
              <a:srgbClr val="E5E7EB"/>
            </a:solidFill>
          </p:spPr>
        </p:sp>
        <p:sp>
          <p:nvSpPr>
            <p:cNvPr id="131" name="Shape 58"/>
            <p:cNvSpPr/>
            <p:nvPr/>
          </p:nvSpPr>
          <p:spPr>
            <a:xfrm>
              <a:off x="13535" y="1927"/>
              <a:ext cx="4036" cy="879"/>
            </a:xfrm>
            <a:prstGeom prst="rect">
              <a:avLst/>
            </a:prstGeom>
            <a:solidFill>
              <a:srgbClr val="F2F0FD"/>
            </a:solidFill>
          </p:spPr>
        </p:sp>
        <p:sp>
          <p:nvSpPr>
            <p:cNvPr id="132" name="Shape 59"/>
            <p:cNvSpPr/>
            <p:nvPr/>
          </p:nvSpPr>
          <p:spPr>
            <a:xfrm>
              <a:off x="13535" y="2796"/>
              <a:ext cx="4036" cy="14"/>
            </a:xfrm>
            <a:prstGeom prst="rect">
              <a:avLst/>
            </a:prstGeom>
            <a:solidFill>
              <a:srgbClr val="E5E7EB"/>
            </a:solidFill>
          </p:spPr>
        </p:sp>
        <p:grpSp>
          <p:nvGrpSpPr>
            <p:cNvPr id="147" name="组合 146"/>
            <p:cNvGrpSpPr/>
            <p:nvPr/>
          </p:nvGrpSpPr>
          <p:grpSpPr>
            <a:xfrm>
              <a:off x="13766" y="2100"/>
              <a:ext cx="518" cy="518"/>
              <a:chOff x="13766" y="1652"/>
              <a:chExt cx="518" cy="518"/>
            </a:xfrm>
          </p:grpSpPr>
          <p:sp>
            <p:nvSpPr>
              <p:cNvPr id="133" name="Shape 60"/>
              <p:cNvSpPr/>
              <p:nvPr/>
            </p:nvSpPr>
            <p:spPr>
              <a:xfrm>
                <a:off x="13766" y="1652"/>
                <a:ext cx="519" cy="519"/>
              </a:xfrm>
              <a:prstGeom prst="rect">
                <a:avLst/>
              </a:prstGeom>
              <a:solidFill>
                <a:srgbClr val="10B981"/>
              </a:solidFill>
            </p:spPr>
          </p:sp>
          <p:pic>
            <p:nvPicPr>
              <p:cNvPr id="134" name="Image 4" descr="preencoded.png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3895" y="1783"/>
                <a:ext cx="260" cy="260"/>
              </a:xfrm>
              <a:prstGeom prst="rect">
                <a:avLst/>
              </a:prstGeom>
            </p:spPr>
          </p:pic>
        </p:grpSp>
        <p:sp>
          <p:nvSpPr>
            <p:cNvPr id="135" name="Text 61"/>
            <p:cNvSpPr/>
            <p:nvPr/>
          </p:nvSpPr>
          <p:spPr>
            <a:xfrm>
              <a:off x="14458" y="2166"/>
              <a:ext cx="1657" cy="38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l">
                <a:buNone/>
              </a:pPr>
              <a:r>
                <a:rPr lang="en-US" sz="1600" b="1" dirty="0">
                  <a:solidFill>
                    <a:srgbClr val="2E1A47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IT 服务行业</a:t>
              </a:r>
              <a:endParaRPr lang="en-US" sz="1600" b="1" dirty="0">
                <a:solidFill>
                  <a:srgbClr val="2E1A47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</p:txBody>
        </p:sp>
        <p:sp>
          <p:nvSpPr>
            <p:cNvPr id="136" name="Text 62"/>
            <p:cNvSpPr/>
            <p:nvPr/>
          </p:nvSpPr>
          <p:spPr>
            <a:xfrm>
              <a:off x="13708" y="3441"/>
              <a:ext cx="3690" cy="33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buNone/>
              </a:pPr>
              <a:r>
                <a:rPr lang="en-US" sz="1400" b="1" kern="0" spc="1" dirty="0">
                  <a:solidFill>
                    <a:srgbClr val="1E293B"/>
                  </a:solidFill>
                  <a:latin typeface="Microsoft YaHei Semibold" panose="020B0802040204020203" charset="-122"/>
                  <a:ea typeface="Microsoft YaHei Semibold" panose="020B0802040204020203" charset="-122"/>
                  <a:cs typeface="Noto Sans SC Bold" pitchFamily="34" charset="-120"/>
                </a:rPr>
                <a:t>核心场景</a:t>
              </a:r>
              <a:endParaRPr lang="en-US" sz="1400" b="1" kern="0" spc="1" dirty="0">
                <a:solidFill>
                  <a:srgbClr val="1E293B"/>
                </a:solidFill>
                <a:latin typeface="Microsoft YaHei Semibold" panose="020B0802040204020203" charset="-122"/>
                <a:ea typeface="Microsoft YaHei Semibold" panose="020B0802040204020203" charset="-122"/>
                <a:cs typeface="Noto Sans SC Bold" pitchFamily="34" charset="-120"/>
              </a:endParaRPr>
            </a:p>
          </p:txBody>
        </p:sp>
        <p:sp>
          <p:nvSpPr>
            <p:cNvPr id="137" name="Text 63"/>
            <p:cNvSpPr/>
            <p:nvPr/>
          </p:nvSpPr>
          <p:spPr>
            <a:xfrm>
              <a:off x="13708" y="4100"/>
              <a:ext cx="3690" cy="151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>
                  <a:solidFill>
                    <a:srgbClr val="4B5563"/>
                  </a:solidFill>
                  <a:latin typeface="Microsoft YaHei Regular" panose="020B0802040204020203" charset="-122"/>
                  <a:ea typeface="Microsoft YaHei Regular" panose="020B0802040204020203" charset="-122"/>
                  <a:cs typeface="Microsoft YaHei Regular" panose="020B0802040204020203" charset="-122"/>
                </a:rPr>
                <a:t>构建多租户服务台，实现 SLA 精细化管控与计费；Kogia 知识中枢赋能一线客服，提供智能问答与解决方案推荐。</a:t>
              </a:r>
              <a:endParaRPr lang="en-US" sz="1200" dirty="0">
                <a:solidFill>
                  <a:srgbClr val="4B5563"/>
                </a:solidFill>
                <a:latin typeface="Microsoft YaHei Regular" panose="020B0802040204020203" charset="-122"/>
                <a:ea typeface="Microsoft YaHei Regular" panose="020B0802040204020203" charset="-122"/>
                <a:cs typeface="Microsoft YaHei Regular" panose="020B0802040204020203" charset="-122"/>
              </a:endParaRPr>
            </a:p>
          </p:txBody>
        </p:sp>
        <p:grpSp>
          <p:nvGrpSpPr>
            <p:cNvPr id="156" name="组合 155"/>
            <p:cNvGrpSpPr/>
            <p:nvPr/>
          </p:nvGrpSpPr>
          <p:grpSpPr>
            <a:xfrm>
              <a:off x="13708" y="6276"/>
              <a:ext cx="1758" cy="1088"/>
              <a:chOff x="13708" y="5828"/>
              <a:chExt cx="1758" cy="1088"/>
            </a:xfrm>
          </p:grpSpPr>
          <p:sp>
            <p:nvSpPr>
              <p:cNvPr id="138" name="Shape 64"/>
              <p:cNvSpPr/>
              <p:nvPr/>
            </p:nvSpPr>
            <p:spPr>
              <a:xfrm>
                <a:off x="13708" y="5828"/>
                <a:ext cx="1759" cy="1088"/>
              </a:xfrm>
              <a:prstGeom prst="rect">
                <a:avLst/>
              </a:prstGeom>
              <a:solidFill>
                <a:srgbClr val="F3F4F6"/>
              </a:solidFill>
              <a:ln w="9144">
                <a:solidFill>
                  <a:srgbClr val="E5E7EB"/>
                </a:solidFill>
                <a:prstDash val="solid"/>
              </a:ln>
            </p:spPr>
          </p:sp>
          <p:grpSp>
            <p:nvGrpSpPr>
              <p:cNvPr id="150" name="组合 149"/>
              <p:cNvGrpSpPr/>
              <p:nvPr/>
            </p:nvGrpSpPr>
            <p:grpSpPr>
              <a:xfrm>
                <a:off x="13888" y="5957"/>
                <a:ext cx="1400" cy="801"/>
                <a:chOff x="13879" y="5957"/>
                <a:chExt cx="1400" cy="801"/>
              </a:xfrm>
            </p:grpSpPr>
            <p:sp>
              <p:nvSpPr>
                <p:cNvPr id="139" name="Text 65"/>
                <p:cNvSpPr/>
                <p:nvPr/>
              </p:nvSpPr>
              <p:spPr>
                <a:xfrm>
                  <a:off x="14157" y="5957"/>
                  <a:ext cx="845" cy="33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US" sz="1400" b="1" dirty="0">
                      <a:solidFill>
                        <a:srgbClr val="10B981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Noto Sans SC Bold" pitchFamily="34" charset="-120"/>
                    </a:rPr>
                    <a:t>40%↑</a:t>
                  </a:r>
                  <a:endParaRPr lang="en-US" sz="1400" b="1" dirty="0">
                    <a:solidFill>
                      <a:srgbClr val="10B981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 Bold" pitchFamily="34" charset="-120"/>
                  </a:endParaRPr>
                </a:p>
              </p:txBody>
            </p:sp>
            <p:sp>
              <p:nvSpPr>
                <p:cNvPr id="140" name="Text 66"/>
                <p:cNvSpPr/>
                <p:nvPr/>
              </p:nvSpPr>
              <p:spPr>
                <a:xfrm>
                  <a:off x="13879" y="6516"/>
                  <a:ext cx="1400" cy="2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US" sz="1000" dirty="0">
                      <a:solidFill>
                        <a:srgbClr val="4B5563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Noto Sans SC" pitchFamily="34" charset="-120"/>
                    </a:rPr>
                    <a:t>一次解决率提升</a:t>
                  </a:r>
                  <a:endParaRPr lang="en-US" sz="1000" dirty="0">
                    <a:solidFill>
                      <a:srgbClr val="4B5563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" pitchFamily="34" charset="-120"/>
                  </a:endParaRPr>
                </a:p>
              </p:txBody>
            </p:sp>
          </p:grpSp>
        </p:grpSp>
        <p:grpSp>
          <p:nvGrpSpPr>
            <p:cNvPr id="163" name="组合 162"/>
            <p:cNvGrpSpPr/>
            <p:nvPr/>
          </p:nvGrpSpPr>
          <p:grpSpPr>
            <a:xfrm>
              <a:off x="15625" y="6276"/>
              <a:ext cx="1772" cy="1088"/>
              <a:chOff x="15625" y="5828"/>
              <a:chExt cx="1772" cy="1088"/>
            </a:xfrm>
          </p:grpSpPr>
          <p:sp>
            <p:nvSpPr>
              <p:cNvPr id="141" name="Shape 67"/>
              <p:cNvSpPr/>
              <p:nvPr/>
            </p:nvSpPr>
            <p:spPr>
              <a:xfrm>
                <a:off x="15625" y="5828"/>
                <a:ext cx="1773" cy="1088"/>
              </a:xfrm>
              <a:prstGeom prst="rect">
                <a:avLst/>
              </a:prstGeom>
              <a:solidFill>
                <a:srgbClr val="F3F4F6"/>
              </a:solidFill>
              <a:ln w="9144">
                <a:solidFill>
                  <a:srgbClr val="E5E7EB"/>
                </a:solidFill>
                <a:prstDash val="solid"/>
              </a:ln>
            </p:spPr>
          </p:sp>
          <p:grpSp>
            <p:nvGrpSpPr>
              <p:cNvPr id="151" name="组合 150"/>
              <p:cNvGrpSpPr/>
              <p:nvPr/>
            </p:nvGrpSpPr>
            <p:grpSpPr>
              <a:xfrm>
                <a:off x="16012" y="5972"/>
                <a:ext cx="1000" cy="801"/>
                <a:chOff x="16019" y="5943"/>
                <a:chExt cx="1000" cy="801"/>
              </a:xfrm>
            </p:grpSpPr>
            <p:sp>
              <p:nvSpPr>
                <p:cNvPr id="142" name="Text 68"/>
                <p:cNvSpPr/>
                <p:nvPr/>
              </p:nvSpPr>
              <p:spPr>
                <a:xfrm>
                  <a:off x="16236" y="5943"/>
                  <a:ext cx="565" cy="33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US" sz="1400" b="1" dirty="0">
                      <a:solidFill>
                        <a:srgbClr val="10B981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Noto Sans SC Bold" pitchFamily="34" charset="-120"/>
                    </a:rPr>
                    <a:t>95%</a:t>
                  </a:r>
                  <a:endParaRPr lang="en-US" sz="1400" b="1" dirty="0">
                    <a:solidFill>
                      <a:srgbClr val="10B981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 Bold" pitchFamily="34" charset="-120"/>
                  </a:endParaRPr>
                </a:p>
              </p:txBody>
            </p:sp>
            <p:sp>
              <p:nvSpPr>
                <p:cNvPr id="143" name="Text 69"/>
                <p:cNvSpPr/>
                <p:nvPr/>
              </p:nvSpPr>
              <p:spPr>
                <a:xfrm>
                  <a:off x="16019" y="6502"/>
                  <a:ext cx="1000" cy="2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t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US" sz="1000" dirty="0">
                      <a:solidFill>
                        <a:srgbClr val="4B5563"/>
                      </a:solidFill>
                      <a:latin typeface="Microsoft YaHei Regular" panose="020B0802040204020203" charset="-122"/>
                      <a:ea typeface="Microsoft YaHei Regular" panose="020B0802040204020203" charset="-122"/>
                      <a:cs typeface="Noto Sans SC" pitchFamily="34" charset="-120"/>
                    </a:rPr>
                    <a:t>客户满意度</a:t>
                  </a:r>
                  <a:endParaRPr lang="en-US" sz="1000" dirty="0">
                    <a:solidFill>
                      <a:srgbClr val="4B5563"/>
                    </a:solidFill>
                    <a:latin typeface="Microsoft YaHei Regular" panose="020B0802040204020203" charset="-122"/>
                    <a:ea typeface="Microsoft YaHei Regular" panose="020B0802040204020203" charset="-122"/>
                    <a:cs typeface="Noto Sans SC" pitchFamily="34" charset="-120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4"/>
          <p:cNvSpPr txBox="1"/>
          <p:nvPr/>
        </p:nvSpPr>
        <p:spPr>
          <a:xfrm>
            <a:off x="685265" y="2385090"/>
            <a:ext cx="3902629" cy="92202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ts val="9000"/>
              </a:lnSpc>
              <a:spcBef>
                <a:spcPts val="1000"/>
              </a:spcBef>
              <a:buFont typeface="Arial" panose="020B0604020202090204" pitchFamily="34" charset="0"/>
              <a:buNone/>
              <a:defRPr lang="zh-CN" altLang="en-US" sz="8000" b="1" i="0" kern="1200" dirty="0">
                <a:solidFill>
                  <a:srgbClr val="00CCD7"/>
                </a:solidFill>
                <a:latin typeface="微软雅黑" panose="020B0802040204020203" charset="-122"/>
                <a:ea typeface="微软雅黑" panose="020B0802040204020203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b="0" i="0" kern="1200">
                <a:solidFill>
                  <a:schemeClr val="tx1"/>
                </a:solidFill>
                <a:latin typeface="Source Han Sans CN Normal" panose="020B0A00000000000000" pitchFamily="34" charset="-128"/>
                <a:ea typeface="Source Han Sans CN Normal" panose="020B0A00000000000000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b="0" i="0" kern="1200">
                <a:solidFill>
                  <a:schemeClr val="tx1"/>
                </a:solidFill>
                <a:latin typeface="Source Han Sans CN Normal" panose="020B0A00000000000000" pitchFamily="34" charset="-128"/>
                <a:ea typeface="Source Han Sans CN Normal" panose="020B0A00000000000000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Source Han Sans CN Normal" panose="020B0A00000000000000" pitchFamily="34" charset="-128"/>
                <a:ea typeface="Source Han Sans CN Normal" panose="020B0A00000000000000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Source Han Sans CN Normal" panose="020B0A00000000000000" pitchFamily="34" charset="-128"/>
                <a:ea typeface="Source Han Sans CN Normal" panose="020B0A00000000000000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kumimoji="1" sz="5400" b="0" kern="0" dirty="0">
                <a:solidFill>
                  <a:srgbClr val="6246E8"/>
                </a:solidFill>
                <a:latin typeface="Microsoft YaHei Bold" panose="020B0802040204020203" charset="-122"/>
                <a:ea typeface="Microsoft YaHei Bold" panose="020B0802040204020203" charset="-122"/>
                <a:cs typeface="+mn-ea"/>
                <a:sym typeface="微软雅黑" panose="020B0802040204020203" charset="-122"/>
              </a:rPr>
              <a:t>感谢</a:t>
            </a:r>
            <a:r>
              <a:rPr kumimoji="1" sz="5400" b="0" kern="0" dirty="0">
                <a:solidFill>
                  <a:srgbClr val="6246E8"/>
                </a:solidFill>
                <a:latin typeface="Microsoft YaHei Bold" panose="020B0802040204020203" charset="-122"/>
                <a:ea typeface="Microsoft YaHei Bold" panose="020B0802040204020203" charset="-122"/>
                <a:cs typeface="+mn-ea"/>
                <a:sym typeface="微软雅黑" panose="020B0802040204020203" charset="-122"/>
              </a:rPr>
              <a:t>观看</a:t>
            </a:r>
            <a:endParaRPr kumimoji="1" sz="5400" b="0" kern="0" dirty="0">
              <a:solidFill>
                <a:srgbClr val="6246E8"/>
              </a:solidFill>
              <a:latin typeface="Microsoft YaHei Bold" panose="020B0802040204020203" charset="-122"/>
              <a:ea typeface="Microsoft YaHei Bold" panose="020B0802040204020203" charset="-122"/>
              <a:cs typeface="+mn-ea"/>
              <a:sym typeface="微软雅黑" panose="020B0802040204020203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05485" y="3700780"/>
            <a:ext cx="5378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Microsoft YaHei" panose="020B0802040204020203" charset="-122"/>
                <a:ea typeface="Microsoft YaHei" panose="020B0802040204020203" charset="-122"/>
              </a:rPr>
              <a:t>中国智能运维软件独角兽科技领军企业</a:t>
            </a:r>
            <a:endParaRPr lang="zh-CN" altLang="en-US" sz="2400">
              <a:latin typeface="Microsoft YaHei" panose="020B0802040204020203" charset="-122"/>
              <a:ea typeface="Microsoft YaHei" panose="020B0802040204020203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2_4*n_h_i*1_2_2"/>
  <p:tag name="KSO_WM_TEMPLATE_CATEGORY" val="diagram"/>
  <p:tag name="KSO_WM_TEMPLATE_INDEX" val="20231092"/>
  <p:tag name="KSO_WM_UNIT_LAYERLEVEL" val="1_1_1"/>
  <p:tag name="KSO_WM_TAG_VERSION" val="3.0"/>
  <p:tag name="KSO_WM_UNIT_TYPE" val="n_h_i"/>
  <p:tag name="KSO_WM_UNIT_INDEX" val="1_2_2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1},{&quot;brightness&quot;:0,&quot;colorType&quot;:1,&quot;foreColorIndex&quot;:5,&quot;pos&quot;:0,&quot;transparency&quot;:1},{&quot;brightness&quot;:0.4000000059604645,&quot;colorType&quot;:1,&quot;foreColorIndex&quot;:5,&quot;pos&quot;:0.699999988079071,&quot;transparency&quot;:0},{&quot;brightness&quot;:0.4000000059604645,&quot;colorType&quot;:1,&quot;foreColorIndex&quot;:5,&quot;pos&quot;:0.30000001192092896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13"/>
  <p:tag name="KSO_WM_UNIT_TEXT_FILL_TYPE" val="1"/>
  <p:tag name="KSO_WM_UNIT_USESOURCEFORMAT_APPLY" val="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2_4*n_h_i*1_2_1"/>
  <p:tag name="KSO_WM_TEMPLATE_CATEGORY" val="diagram"/>
  <p:tag name="KSO_WM_TEMPLATE_INDEX" val="20231092"/>
  <p:tag name="KSO_WM_UNIT_LAYERLEVEL" val="1_1_1"/>
  <p:tag name="KSO_WM_TAG_VERSION" val="3.0"/>
  <p:tag name="KSO_WM_UNIT_TYPE" val="n_h_i"/>
  <p:tag name="KSO_WM_UNIT_INDEX" val="1_2_1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1},{&quot;brightness&quot;:0,&quot;colorType&quot;:1,&quot;foreColorIndex&quot;:5,&quot;pos&quot;:0,&quot;transparency&quot;:1},{&quot;brightness&quot;:0.4000000059604645,&quot;colorType&quot;:1,&quot;foreColorIndex&quot;:5,&quot;pos&quot;:0.699999988079071,&quot;transparency&quot;:0},{&quot;brightness&quot;:0.4000000059604645,&quot;colorType&quot;:1,&quot;foreColorIndex&quot;:5,&quot;pos&quot;:0.30000001192092896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13"/>
  <p:tag name="KSO_WM_UNIT_TEXT_FILL_TYPE" val="1"/>
  <p:tag name="KSO_WM_UNIT_USESOURCEFORMAT_APPLY" val="0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2_4*n_h_h_i*1_2_3_1"/>
  <p:tag name="KSO_WM_TEMPLATE_CATEGORY" val="diagram"/>
  <p:tag name="KSO_WM_TEMPLATE_INDEX" val="20231092"/>
  <p:tag name="KSO_WM_UNIT_LAYERLEVEL" val="1_1_1_1"/>
  <p:tag name="KSO_WM_TAG_VERSION" val="3.0"/>
  <p:tag name="KSO_WM_UNIT_TYPE" val="n_h_h_i"/>
  <p:tag name="KSO_WM_UNIT_INDEX" val="1_2_3_1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gradient&quot;:[{&quot;brightness&quot;:0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1,&quot;transparency&quot;:1},{&quot;brightness&quot;:0,&quot;colorType&quot;:1,&quot;foreColorIndex&quot;:14,&quot;pos&quot;:0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LINE_FORE_SCHEMECOLOR_INDEX" val="14"/>
  <p:tag name="KSO_WM_UNIT_SHADOW_SCHEMECOLOR_INDEX" val="5"/>
  <p:tag name="KSO_WM_UNIT_TEXT_FILL_FORE_SCHEMECOLOR_INDEX" val="14"/>
  <p:tag name="KSO_WM_UNIT_TEXT_FILL_TYPE" val="1"/>
  <p:tag name="KSO_WM_UNIT_USESOURCEFORMAT_APPLY" val="0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2_4*n_h_h_x*1_2_3_1"/>
  <p:tag name="KSO_WM_TEMPLATE_CATEGORY" val="diagram"/>
  <p:tag name="KSO_WM_TEMPLATE_INDEX" val="20231092"/>
  <p:tag name="KSO_WM_UNIT_LAYERLEVEL" val="1_1_1_1"/>
  <p:tag name="KSO_WM_TAG_VERSION" val="3.0"/>
  <p:tag name="KSO_WM_UNIT_VALUE" val="75*73"/>
  <p:tag name="KSO_WM_UNIT_TYPE" val="n_h_h_x"/>
  <p:tag name="KSO_WM_UNIT_INDEX" val="1_2_3_1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14"/>
  <p:tag name="KSO_WM_UNIT_FILL_FORE_SCHEMECOLOR_INDEX_BRIGHTNESS" val="0"/>
  <p:tag name="KSO_WM_UNIT_USESOURCEFORMAT_APPLY" val="0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n_h_h_a"/>
  <p:tag name="KSO_WM_UNIT_INDEX" val="1_2_3_1"/>
  <p:tag name="KSO_WM_UNIT_ID" val="diagram20231092_4*n_h_h_a*1_2_3_1"/>
  <p:tag name="KSO_WM_TEMPLATE_CATEGORY" val="diagram"/>
  <p:tag name="KSO_WM_TEMPLATE_INDEX" val="20231092"/>
  <p:tag name="KSO_WM_UNIT_LAYERLEVEL" val="1_1_1_1"/>
  <p:tag name="KSO_WM_TAG_VERSION" val="3.0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1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UNIT_INDEX" val="1_2_3_1"/>
  <p:tag name="KSO_WM_UNIT_ID" val="diagram20231092_4*n_h_h_f*1_2_3_1"/>
  <p:tag name="KSO_WM_TEMPLATE_CATEGORY" val="diagram"/>
  <p:tag name="KSO_WM_TEMPLATE_INDEX" val="20231092"/>
  <p:tag name="KSO_WM_UNIT_LAYERLEVEL" val="1_1_1_1"/>
  <p:tag name="KSO_WM_TAG_VERSION" val="3.0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输入你的智能图&#10;形项正文"/>
  <p:tag name="KSO_WM_UNIT_TEXT_FILL_FORE_SCHEMECOLOR_INDEX" val="1"/>
  <p:tag name="KSO_WM_UNIT_TEXT_FILL_TYPE" val="1"/>
  <p:tag name="KSO_WM_UNIT_USESOURCEFORMAT_APPLY" val="0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2_4*n_h_h_i*1_2_1_1"/>
  <p:tag name="KSO_WM_TEMPLATE_CATEGORY" val="diagram"/>
  <p:tag name="KSO_WM_TEMPLATE_INDEX" val="20231092"/>
  <p:tag name="KSO_WM_UNIT_LAYERLEVEL" val="1_1_1_1"/>
  <p:tag name="KSO_WM_TAG_VERSION" val="3.0"/>
  <p:tag name="KSO_WM_UNIT_TYPE" val="n_h_h_i"/>
  <p:tag name="KSO_WM_UNIT_INDEX" val="1_2_1_1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gradient&quot;:[{&quot;brightness&quot;:0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1,&quot;transparency&quot;:1},{&quot;brightness&quot;:0,&quot;colorType&quot;:1,&quot;foreColorIndex&quot;:14,&quot;pos&quot;:0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LINE_FORE_SCHEMECOLOR_INDEX" val="14"/>
  <p:tag name="KSO_WM_UNIT_SHADOW_SCHEMECOLOR_INDEX" val="5"/>
  <p:tag name="KSO_WM_UNIT_TEXT_FILL_FORE_SCHEMECOLOR_INDEX" val="14"/>
  <p:tag name="KSO_WM_UNIT_TEXT_FILL_TYPE" val="1"/>
  <p:tag name="KSO_WM_UNIT_USESOURCEFORMAT_APPLY" val="0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n_h_h_a"/>
  <p:tag name="KSO_WM_UNIT_INDEX" val="1_2_1_1"/>
  <p:tag name="KSO_WM_UNIT_ID" val="diagram20231092_4*n_h_h_a*1_2_1_1"/>
  <p:tag name="KSO_WM_TEMPLATE_CATEGORY" val="diagram"/>
  <p:tag name="KSO_WM_TEMPLATE_INDEX" val="20231092"/>
  <p:tag name="KSO_WM_UNIT_LAYERLEVEL" val="1_1_1_1"/>
  <p:tag name="KSO_WM_TAG_VERSION" val="3.0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UNIT_INDEX" val="1_2_1_1"/>
  <p:tag name="KSO_WM_UNIT_ID" val="diagram20231092_4*n_h_h_f*1_2_1_1"/>
  <p:tag name="KSO_WM_TEMPLATE_CATEGORY" val="diagram"/>
  <p:tag name="KSO_WM_TEMPLATE_INDEX" val="20231092"/>
  <p:tag name="KSO_WM_UNIT_LAYERLEVEL" val="1_1_1_1"/>
  <p:tag name="KSO_WM_TAG_VERSION" val="3.0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输入你的智能图&#10;形项正文内容"/>
  <p:tag name="KSO_WM_UNIT_TEXT_FILL_FORE_SCHEMECOLOR_INDEX" val="1"/>
  <p:tag name="KSO_WM_UNIT_TEXT_FILL_TYPE" val="1"/>
  <p:tag name="KSO_WM_UNIT_USESOURCEFORMAT_APPLY" val="0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2_4*n_h_h_i*1_2_5_1"/>
  <p:tag name="KSO_WM_TEMPLATE_CATEGORY" val="diagram"/>
  <p:tag name="KSO_WM_TEMPLATE_INDEX" val="20231092"/>
  <p:tag name="KSO_WM_UNIT_LAYERLEVEL" val="1_1_1_1"/>
  <p:tag name="KSO_WM_TAG_VERSION" val="3.0"/>
  <p:tag name="KSO_WM_UNIT_TYPE" val="n_h_h_i"/>
  <p:tag name="KSO_WM_UNIT_INDEX" val="1_2_5_1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gradient&quot;:[{&quot;brightness&quot;:0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1,&quot;transparency&quot;:1},{&quot;brightness&quot;:0,&quot;colorType&quot;:1,&quot;foreColorIndex&quot;:14,&quot;pos&quot;:0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LINE_FORE_SCHEMECOLOR_INDEX" val="14"/>
  <p:tag name="KSO_WM_UNIT_SHADOW_SCHEMECOLOR_INDEX" val="5"/>
  <p:tag name="KSO_WM_UNIT_TEXT_FILL_FORE_SCHEMECOLOR_INDEX" val="14"/>
  <p:tag name="KSO_WM_UNIT_TEXT_FILL_TYPE" val="1"/>
  <p:tag name="KSO_WM_UNIT_USESOURCEFORMAT_APPLY" val="0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n_h_h_a"/>
  <p:tag name="KSO_WM_UNIT_INDEX" val="1_2_5_1"/>
  <p:tag name="KSO_WM_UNIT_ID" val="diagram20231092_4*n_h_h_a*1_2_5_1"/>
  <p:tag name="KSO_WM_TEMPLATE_CATEGORY" val="diagram"/>
  <p:tag name="KSO_WM_TEMPLATE_INDEX" val="20231092"/>
  <p:tag name="KSO_WM_UNIT_LAYERLEVEL" val="1_1_1_1"/>
  <p:tag name="KSO_WM_TAG_VERSION" val="3.0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1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UNIT_INDEX" val="1_2_5_1"/>
  <p:tag name="KSO_WM_UNIT_ID" val="diagram20231092_4*n_h_h_f*1_2_5_1"/>
  <p:tag name="KSO_WM_TEMPLATE_CATEGORY" val="diagram"/>
  <p:tag name="KSO_WM_TEMPLATE_INDEX" val="20231092"/>
  <p:tag name="KSO_WM_UNIT_LAYERLEVEL" val="1_1_1_1"/>
  <p:tag name="KSO_WM_TAG_VERSION" val="3.0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输入你的智能图&#10;形项正文内容"/>
  <p:tag name="KSO_WM_UNIT_TEXT_FILL_FORE_SCHEMECOLOR_INDEX" val="1"/>
  <p:tag name="KSO_WM_UNIT_TEXT_FILL_TYPE" val="1"/>
  <p:tag name="KSO_WM_UNIT_USESOURCEFORMAT_APPLY" val="0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2_4*n_h_h_i*1_2_4_1"/>
  <p:tag name="KSO_WM_TEMPLATE_CATEGORY" val="diagram"/>
  <p:tag name="KSO_WM_TEMPLATE_INDEX" val="20231092"/>
  <p:tag name="KSO_WM_UNIT_LAYERLEVEL" val="1_1_1_1"/>
  <p:tag name="KSO_WM_TAG_VERSION" val="3.0"/>
  <p:tag name="KSO_WM_UNIT_TYPE" val="n_h_h_i"/>
  <p:tag name="KSO_WM_UNIT_INDEX" val="1_2_4_1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gradient&quot;:[{&quot;brightness&quot;:0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1,&quot;transparency&quot;:1},{&quot;brightness&quot;:0,&quot;colorType&quot;:1,&quot;foreColorIndex&quot;:14,&quot;pos&quot;:0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LINE_FORE_SCHEMECOLOR_INDEX" val="14"/>
  <p:tag name="KSO_WM_UNIT_SHADOW_SCHEMECOLOR_INDEX" val="5"/>
  <p:tag name="KSO_WM_UNIT_TEXT_FILL_FORE_SCHEMECOLOR_INDEX" val="14"/>
  <p:tag name="KSO_WM_UNIT_TEXT_FILL_TYPE" val="1"/>
  <p:tag name="KSO_WM_UNIT_USESOURCEFORMAT_APPLY" val="0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92_4*n_h_h_i*1_2_2_1"/>
  <p:tag name="KSO_WM_TEMPLATE_CATEGORY" val="diagram"/>
  <p:tag name="KSO_WM_TEMPLATE_INDEX" val="20231092"/>
  <p:tag name="KSO_WM_UNIT_LAYERLEVEL" val="1_1_1_1"/>
  <p:tag name="KSO_WM_TAG_VERSION" val="3.0"/>
  <p:tag name="KSO_WM_UNIT_TYPE" val="n_h_h_i"/>
  <p:tag name="KSO_WM_UNIT_INDEX" val="1_2_2_1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gradient&quot;:[{&quot;brightness&quot;:0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14,&quot;pos&quot;:1,&quot;transparency&quot;:1},{&quot;brightness&quot;:0,&quot;colorType&quot;:1,&quot;foreColorIndex&quot;:14,&quot;pos&quot;:0,&quot;transparency&quot;:0}],&quot;type&quot;:2},&quot;shadow&quot;:{&quot;brightness&quot;:0,&quot;colorType&quot;:1,&quot;foreColorIndex&quot;:5,&quot;transparency&quot;:0.69999998807907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LINE_FORE_SCHEMECOLOR_INDEX" val="14"/>
  <p:tag name="KSO_WM_UNIT_SHADOW_SCHEMECOLOR_INDEX" val="5"/>
  <p:tag name="KSO_WM_UNIT_TEXT_FILL_FORE_SCHEMECOLOR_INDEX" val="14"/>
  <p:tag name="KSO_WM_UNIT_TEXT_FILL_TYPE" val="1"/>
  <p:tag name="KSO_WM_UNIT_USESOURCEFORMAT_APPLY" val="0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1092_4*n_h_h_x*1_2_1_1"/>
  <p:tag name="KSO_WM_TEMPLATE_CATEGORY" val="diagram"/>
  <p:tag name="KSO_WM_TEMPLATE_INDEX" val="20231092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UNIT_VALUE" val="77*77"/>
  <p:tag name="KSO_WM_UNIT_TYPE" val="n_h_h_x"/>
  <p:tag name="KSO_WM_UNIT_INDEX" val="1_2_1_1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14"/>
  <p:tag name="KSO_WM_UNIT_FILL_FORE_SCHEMECOLOR_INDEX_BRIGHTNESS" val="0"/>
  <p:tag name="KSO_WM_UNIT_USESOURCEFORMAT_APPLY" val="0"/>
</p:tagLst>
</file>

<file path=ppt/tags/tag2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n_h_h_a"/>
  <p:tag name="KSO_WM_UNIT_INDEX" val="1_2_2_1"/>
  <p:tag name="KSO_WM_UNIT_ID" val="diagram20231092_4*n_h_h_a*1_2_2_1"/>
  <p:tag name="KSO_WM_TEMPLATE_CATEGORY" val="diagram"/>
  <p:tag name="KSO_WM_TEMPLATE_INDEX" val="20231092"/>
  <p:tag name="KSO_WM_UNIT_LAYERLEVEL" val="1_1_1_1"/>
  <p:tag name="KSO_WM_TAG_VERSION" val="3.0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2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UNIT_INDEX" val="1_2_2_1"/>
  <p:tag name="KSO_WM_UNIT_ID" val="diagram20231092_4*n_h_h_f*1_2_2_1"/>
  <p:tag name="KSO_WM_TEMPLATE_CATEGORY" val="diagram"/>
  <p:tag name="KSO_WM_TEMPLATE_INDEX" val="20231092"/>
  <p:tag name="KSO_WM_UNIT_LAYERLEVEL" val="1_1_1_1"/>
  <p:tag name="KSO_WM_TAG_VERSION" val="3.0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输入你的智能图&#10;形项正文内容"/>
  <p:tag name="KSO_WM_UNIT_TEXT_FILL_FORE_SCHEMECOLOR_INDEX" val="1"/>
  <p:tag name="KSO_WM_UNIT_TEXT_FILL_TYPE" val="1"/>
  <p:tag name="KSO_WM_UNIT_USESOURCEFORMAT_APPLY" val="0"/>
</p:tagLst>
</file>

<file path=ppt/tags/tag2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n_h_h_a"/>
  <p:tag name="KSO_WM_UNIT_INDEX" val="1_2_4_1"/>
  <p:tag name="KSO_WM_UNIT_ID" val="diagram20231092_4*n_h_h_a*1_2_4_1"/>
  <p:tag name="KSO_WM_TEMPLATE_CATEGORY" val="diagram"/>
  <p:tag name="KSO_WM_TEMPLATE_INDEX" val="20231092"/>
  <p:tag name="KSO_WM_UNIT_LAYERLEVEL" val="1_1_1_1"/>
  <p:tag name="KSO_WM_TAG_VERSION" val="3.0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项标题"/>
  <p:tag name="KSO_WM_UNIT_TEXT_FILL_FORE_SCHEMECOLOR_INDEX" val="1"/>
  <p:tag name="KSO_WM_UNIT_TEXT_FILL_TYPE" val="1"/>
  <p:tag name="KSO_WM_UNIT_USESOURCEFORMAT_APPLY" val="0"/>
</p:tagLst>
</file>

<file path=ppt/tags/tag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n_h_h_f"/>
  <p:tag name="KSO_WM_UNIT_INDEX" val="1_2_4_1"/>
  <p:tag name="KSO_WM_UNIT_ID" val="diagram20231092_4*n_h_h_f*1_2_4_1"/>
  <p:tag name="KSO_WM_TEMPLATE_CATEGORY" val="diagram"/>
  <p:tag name="KSO_WM_TEMPLATE_INDEX" val="20231092"/>
  <p:tag name="KSO_WM_UNIT_LAYERLEVEL" val="1_1_1_1"/>
  <p:tag name="KSO_WM_TAG_VERSION" val="3.0"/>
  <p:tag name="KSO_WM_DIAGRAM_GROUP_CODE" val="n1-1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输入你的智能图&#10;形项正文"/>
  <p:tag name="KSO_WM_UNIT_TEXT_FILL_FORE_SCHEMECOLOR_INDEX" val="1"/>
  <p:tag name="KSO_WM_UNIT_TEXT_FILL_TYPE" val="1"/>
  <p:tag name="KSO_WM_UNIT_USESOURCEFORMAT_APPLY" val="0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1092_4*n_h_h_x*1_2_2_1"/>
  <p:tag name="KSO_WM_TEMPLATE_CATEGORY" val="diagram"/>
  <p:tag name="KSO_WM_TEMPLATE_INDEX" val="20231092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UNIT_VALUE" val="78*70"/>
  <p:tag name="KSO_WM_UNIT_TYPE" val="n_h_h_x"/>
  <p:tag name="KSO_WM_UNIT_INDEX" val="1_2_2_1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14"/>
  <p:tag name="KSO_WM_UNIT_FILL_FORE_SCHEMECOLOR_INDEX_BRIGHTNESS" val="0"/>
  <p:tag name="KSO_WM_UNIT_USESOURCEFORMAT_APPLY" val="0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1092_4*n_h_h_x*1_2_5_1"/>
  <p:tag name="KSO_WM_TEMPLATE_CATEGORY" val="diagram"/>
  <p:tag name="KSO_WM_TEMPLATE_INDEX" val="20231092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UNIT_VALUE" val="80*68"/>
  <p:tag name="KSO_WM_UNIT_TYPE" val="n_h_h_x"/>
  <p:tag name="KSO_WM_UNIT_INDEX" val="1_2_5_1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14"/>
  <p:tag name="KSO_WM_UNIT_FILL_FORE_SCHEMECOLOR_INDEX_BRIGHTNESS" val="0"/>
  <p:tag name="KSO_WM_UNIT_USESOURCEFORMAT_APPLY" val="0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1092_4*n_h_h_x*1_2_4_1"/>
  <p:tag name="KSO_WM_TEMPLATE_CATEGORY" val="diagram"/>
  <p:tag name="KSO_WM_TEMPLATE_INDEX" val="20231092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UNIT_VALUE" val="73*87"/>
  <p:tag name="KSO_WM_UNIT_TYPE" val="n_h_h_x"/>
  <p:tag name="KSO_WM_UNIT_INDEX" val="1_2_4_1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TYPE" val="1"/>
  <p:tag name="KSO_WM_UNIT_FILL_FORE_SCHEMECOLOR_INDEX" val="14"/>
  <p:tag name="KSO_WM_UNIT_FILL_FORE_SCHEMECOLOR_INDEX_BRIGHTNESS" val="0"/>
  <p:tag name="KSO_WM_UNIT_USESOURCEFORMAT_APPLY" val="0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a"/>
  <p:tag name="KSO_WM_UNIT_INDEX" val="1_1_1"/>
  <p:tag name="KSO_WM_UNIT_ID" val="diagram20231092_4*n_h_a*1_1_1"/>
  <p:tag name="KSO_WM_TEMPLATE_CATEGORY" val="diagram"/>
  <p:tag name="KSO_WM_TEMPLATE_INDEX" val="20231092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4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gradient&quot;:[{&quot;brightness&quot;:0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gradient&quot;:[{&quot;brightness&quot;:0,&quot;colorType&quot;:2,&quot;pos&quot;:1,&quot;rgb&quot;:&quot;#ffffff&quot;,&quot;transparency&quot;:1},{&quot;brightness&quot;:0,&quot;colorType&quot;:2,&quot;pos&quot;:0,&quot;rgb&quot;:&quot;#ffffff&quot;,&quot;transparency&quot;:0}],&quot;type&quot;:2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UNIT_PRESET_TEXT" val="单击此处&#10;添加标题"/>
  <p:tag name="KSO_WM_UNIT_FILL_TYPE" val="3"/>
  <p:tag name="KSO_WM_UNIT_SHADOW_SCHEMECOLOR_INDEX" val="5"/>
  <p:tag name="KSO_WM_UNIT_USESOURCEFORMAT_APPLY" val="0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092_4*n_h_i*1_1_2"/>
  <p:tag name="KSO_WM_TEMPLATE_CATEGORY" val="diagram"/>
  <p:tag name="KSO_WM_TEMPLATE_INDEX" val="2023109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13"/>
  <p:tag name="KSO_WM_UNIT_TEXT_FILL_TYPE" val="1"/>
  <p:tag name="KSO_WM_UNIT_USESOURCEFORMAT_APPLY" val="0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1"/>
  <p:tag name="KSO_WM_UNIT_ID" val="diagram20231092_4*n_h_i*1_1_1"/>
  <p:tag name="KSO_WM_TEMPLATE_CATEGORY" val="diagram"/>
  <p:tag name="KSO_WM_TEMPLATE_INDEX" val="2023109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35.11251968503933,&quot;left&quot;:98.32499389648437,&quot;top&quot;:138.9687401574803,&quot;width&quot;:745.7000122070312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13"/>
  <p:tag name="KSO_WM_UNIT_TEXT_FILL_TYPE" val="1"/>
  <p:tag name="KSO_WM_UNIT_USESOURCEFORMAT_APPLY" val="0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41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42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43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44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45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46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47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48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49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50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51.xml><?xml version="1.0" encoding="utf-8"?>
<p:tagLst xmlns:p="http://schemas.openxmlformats.org/presentationml/2006/main">
  <p:tag name="KSO_WM_DIAGRAM_VIRTUALLY_FRAME" val="{&quot;height&quot;:192.05,&quot;left&quot;:37.25,&quot;top&quot;:155.4,&quot;width&quot;:880.45}"/>
</p:tagLst>
</file>

<file path=ppt/tags/tag52.xml><?xml version="1.0" encoding="utf-8"?>
<p:tagLst xmlns:p="http://schemas.openxmlformats.org/presentationml/2006/main">
  <p:tag name="KSO_WM_DIAGRAM_VIRTUALLY_FRAME" val="{&quot;height&quot;:192.05,&quot;left&quot;:37.25,&quot;top&quot;:155.4,&quot;width&quot;:880.45}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57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58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59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60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61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62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63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64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65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66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67.xml><?xml version="1.0" encoding="utf-8"?>
<p:tagLst xmlns:p="http://schemas.openxmlformats.org/presentationml/2006/main">
  <p:tag name="KSO_WM_DIAGRAM_VIRTUALLY_FRAME" val="{&quot;height&quot;:192.05,&quot;left&quot;:37.25,&quot;top&quot;:155.4,&quot;width&quot;:880.45}"/>
</p:tagLst>
</file>

<file path=ppt/tags/tag68.xml><?xml version="1.0" encoding="utf-8"?>
<p:tagLst xmlns:p="http://schemas.openxmlformats.org/presentationml/2006/main">
  <p:tag name="KSO_WM_DIAGRAM_VIRTUALLY_FRAME" val="{&quot;height&quot;:192.05,&quot;left&quot;:37.25,&quot;top&quot;:155.4,&quot;width&quot;:880.45}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86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87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88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89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90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91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92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93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94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95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96.xml><?xml version="1.0" encoding="utf-8"?>
<p:tagLst xmlns:p="http://schemas.openxmlformats.org/presentationml/2006/main">
  <p:tag name="KSO_WM_DIAGRAM_VIRTUALLY_FRAME" val="{&quot;height&quot;:192.05,&quot;left&quot;:37.25,&quot;top&quot;:155.4,&quot;width&quot;:880.45}"/>
</p:tagLst>
</file>

<file path=ppt/tags/tag97.xml><?xml version="1.0" encoding="utf-8"?>
<p:tagLst xmlns:p="http://schemas.openxmlformats.org/presentationml/2006/main">
  <p:tag name="KSO_WM_DIAGRAM_VIRTUALLY_FRAME" val="{&quot;height&quot;:192.05,&quot;left&quot;:37.25,&quot;top&quot;:155.4,&quot;width&quot;:880.45}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87_4*n_h_i*1_1_10"/>
  <p:tag name="KSO_WM_TEMPLATE_CATEGORY" val="diagram"/>
  <p:tag name="KSO_WM_TEMPLATE_INDEX" val="20231087"/>
  <p:tag name="KSO_WM_UNIT_LAYERLEVEL" val="1_1_1"/>
  <p:tag name="KSO_WM_TAG_VERSION" val="3.0"/>
  <p:tag name="KSO_WM_DIAGRAM_GROUP_CODE" val="n1-1"/>
  <p:tag name="KSO_WM_UNIT_TYPE" val="n_h_i"/>
  <p:tag name="KSO_WM_UNIT_INDEX" val="1_1_10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83.50054931640625,&quot;left&quot;:46.94654311292752,&quot;top&quot;:104.56224502683627,&quot;width&quot;:860.7416381835938}"/>
  <p:tag name="KSO_WM_DIAGRAM_COLOR_MATCH_VALUE" val="{&quot;shape&quot;:{&quot;fill&quot;:{&quot;gradient&quot;:[{&quot;brightness&quot;:0.4000000059604645,&quot;colorType&quot;:1,&quot;foreColorIndex&quot;:5,&quot;pos&quot;:0.03999999910593033,&quot;transparency&quot;:0},{&quot;brightness&quot;:-0.019999999552965164,&quot;colorType&quot;:1,&quot;foreColorIndex&quot;:14,&quot;pos&quot;:0.44999998807907104,&quot;transparency&quot;:0.75},{&quot;brightness&quot;:0.4000000059604645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7300000190734863,&quot;transparency&quot;:0.5},{&quot;brightness&quot;:0,&quot;colorType&quot;:1,&quot;foreColorIndex&quot;:5,&quot;pos&quot;:1,&quot;transparency&quot;:0.6000000238418579},{&quot;brightness&quot;:0,&quot;colorType&quot;:1,&quot;foreColorIndex&quot;:5,&quot;pos&quot;:0.5699999928474426,&quot;transparency&quot;:0.800000011920929},{&quot;brightness&quot;:0,&quot;colorType&quot;:1,&quot;foreColorIndex&quot;:5,&quot;pos&quot;:0.4399999976158142,&quot;transparency&quot;:1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87_4*n_h_i*1_1_7"/>
  <p:tag name="KSO_WM_TEMPLATE_CATEGORY" val="diagram"/>
  <p:tag name="KSO_WM_TEMPLATE_INDEX" val="20231087"/>
  <p:tag name="KSO_WM_UNIT_LAYERLEVEL" val="1_1_1"/>
  <p:tag name="KSO_WM_TAG_VERSION" val="3.0"/>
  <p:tag name="KSO_WM_DIAGRAM_GROUP_CODE" val="n1-1"/>
  <p:tag name="KSO_WM_UNIT_TYPE" val="n_h_i"/>
  <p:tag name="KSO_WM_UNIT_INDEX" val="1_1_7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83.50054931640625,&quot;left&quot;:46.94654311292752,&quot;top&quot;:104.56224502683627,&quot;width&quot;:860.7416381835938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16,&quot;pos&quot;:0.3700000047683716,&quot;transparency&quot;:0},{&quot;brightness&quot;:0,&quot;colorType&quot;:1,&quot;foreColorIndex&quot;:16,&quot;pos&quot;:0.8100000023841858,&quot;transparency&quot;:0},{&quot;brightness&quot;:0.4000000059604645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5,&quot;pos&quot;:0,&quot;transparency&quot;:0.800000011920929},{&quot;brightness&quot;:0,&quot;colorType&quot;:1,&quot;foreColorIndex&quot;:5,&quot;pos&quot;:0.7300000190734863,&quot;transparency&quot;:0.75},{&quot;brightness&quot;:0,&quot;colorType&quot;:1,&quot;foreColorIndex&quot;:5,&quot;pos&quot;:1,&quot;transparency&quot;:0.6000000238418579},{&quot;brightness&quot;:0,&quot;colorType&quot;:1,&quot;foreColorIndex&quot;:5,&quot;pos&quot;:0.5699999928474426,&quot;transparency&quot;:0.800000011920929},{&quot;brightness&quot;:0,&quot;colorType&quot;:1,&quot;foreColorIndex&quot;:5,&quot;pos&quot;:0.4399999976158142,&quot;transparency&quot;:0.949999988079071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87_4*n_h_i*1_1_12"/>
  <p:tag name="KSO_WM_TEMPLATE_CATEGORY" val="diagram"/>
  <p:tag name="KSO_WM_TEMPLATE_INDEX" val="20231087"/>
  <p:tag name="KSO_WM_UNIT_LAYERLEVEL" val="1_1_1"/>
  <p:tag name="KSO_WM_TAG_VERSION" val="3.0"/>
  <p:tag name="KSO_WM_DIAGRAM_GROUP_CODE" val="n1-1"/>
  <p:tag name="KSO_WM_UNIT_TYPE" val="n_h_i"/>
  <p:tag name="KSO_WM_UNIT_INDEX" val="1_1_12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83.50054931640625,&quot;left&quot;:46.94654311292752,&quot;top&quot;:104.56224502683627,&quot;width&quot;:860.7416381835938}"/>
  <p:tag name="KSO_WM_DIAGRAM_COLOR_MATCH_VALUE" val="{&quot;shape&quot;:{&quot;fill&quot;:{&quot;type&quot;:0},&quot;glow&quot;:{&quot;colorType&quot;:0},&quot;line&quot;:{&quot;gradient&quot;:[{&quot;brightness&quot;:0,&quot;colorType&quot;:1,&quot;foreColorIndex&quot;:16,&quot;pos&quot;:1,&quot;transparency&quot;:0},{&quot;brightness&quot;:0,&quot;colorType&quot;:1,&quot;foreColorIndex&quot;:5,&quot;pos&quot;:0.38999998569488525,&quot;transparency&quot;:0.3799999952316284},{&quot;brightness&quot;:0,&quot;colorType&quot;:1,&quot;foreColorIndex&quot;:5,&quot;pos&quot;:0.20000000298023224,&quot;transparency&quot;:0.46000000834465027},{&quot;brightness&quot;:0.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13"/>
  <p:tag name="KSO_WM_UNIT_TEXT_FILL_TYPE" val="1"/>
  <p:tag name="KSO_WM_UNIT_USESOURCEFORMAT_APPLY" val="0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87_4*n_h_a*1_1_1"/>
  <p:tag name="KSO_WM_TEMPLATE_CATEGORY" val="diagram"/>
  <p:tag name="KSO_WM_TEMPLATE_INDEX" val="20231087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24"/>
  <p:tag name="KSO_WM_DIAGRAM_GROUP_CODE" val="n1-1"/>
  <p:tag name="KSO_WM_UNIT_TYPE" val="n_h_a"/>
  <p:tag name="KSO_WM_UNIT_INDEX" val="1_1_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83.50054931640625,&quot;left&quot;:46.94654311292752,&quot;top&quot;:104.56224502683627,&quot;width&quot;:860.7416381835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添&#10;加项标题"/>
  <p:tag name="KSO_WM_UNIT_TEXT_FILL_FORE_SCHEMECOLOR_INDEX" val="1"/>
  <p:tag name="KSO_WM_UNIT_TEXT_FILL_TYPE" val="1"/>
  <p:tag name="KSO_WM_UNIT_USESOURCEFORMAT_APPLY" val="0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87_4*n_h_i*1_1_7"/>
  <p:tag name="KSO_WM_TEMPLATE_CATEGORY" val="diagram"/>
  <p:tag name="KSO_WM_TEMPLATE_INDEX" val="20231087"/>
  <p:tag name="KSO_WM_UNIT_LAYERLEVEL" val="1_1_1"/>
  <p:tag name="KSO_WM_TAG_VERSION" val="3.0"/>
  <p:tag name="KSO_WM_DIAGRAM_GROUP_CODE" val="n1-1"/>
  <p:tag name="KSO_WM_UNIT_TYPE" val="n_h_i"/>
  <p:tag name="KSO_WM_UNIT_INDEX" val="1_1_7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83.50054931640625,&quot;left&quot;:46.94654311292752,&quot;top&quot;:104.56224502683627,&quot;width&quot;:860.7416381835938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16,&quot;pos&quot;:0.3700000047683716,&quot;transparency&quot;:0},{&quot;brightness&quot;:0,&quot;colorType&quot;:1,&quot;foreColorIndex&quot;:16,&quot;pos&quot;:0.8100000023841858,&quot;transparency&quot;:0},{&quot;brightness&quot;:0.4000000059604645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5,&quot;pos&quot;:0,&quot;transparency&quot;:0.800000011920929},{&quot;brightness&quot;:0,&quot;colorType&quot;:1,&quot;foreColorIndex&quot;:5,&quot;pos&quot;:0.7300000190734863,&quot;transparency&quot;:0.75},{&quot;brightness&quot;:0,&quot;colorType&quot;:1,&quot;foreColorIndex&quot;:5,&quot;pos&quot;:1,&quot;transparency&quot;:0.6000000238418579},{&quot;brightness&quot;:0,&quot;colorType&quot;:1,&quot;foreColorIndex&quot;:5,&quot;pos&quot;:0.5699999928474426,&quot;transparency&quot;:0.800000011920929},{&quot;brightness&quot;:0,&quot;colorType&quot;:1,&quot;foreColorIndex&quot;:5,&quot;pos&quot;:0.4399999976158142,&quot;transparency&quot;:0.949999988079071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168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169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170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171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172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173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174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175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176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177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178.xml><?xml version="1.0" encoding="utf-8"?>
<p:tagLst xmlns:p="http://schemas.openxmlformats.org/presentationml/2006/main">
  <p:tag name="KSO_WM_DIAGRAM_VIRTUALLY_FRAME" val="{&quot;height&quot;:192.05,&quot;left&quot;:37.25,&quot;top&quot;:155.4,&quot;width&quot;:880.45}"/>
</p:tagLst>
</file>

<file path=ppt/tags/tag179.xml><?xml version="1.0" encoding="utf-8"?>
<p:tagLst xmlns:p="http://schemas.openxmlformats.org/presentationml/2006/main">
  <p:tag name="KSO_WM_DIAGRAM_VIRTUALLY_FRAME" val="{&quot;height&quot;:192.05,&quot;left&quot;:37.25,&quot;top&quot;:155.4,&quot;width&quot;:880.45}"/>
</p:tagLst>
</file>

<file path=ppt/tags/tag180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181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182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183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184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185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186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187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188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189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190.xml><?xml version="1.0" encoding="utf-8"?>
<p:tagLst xmlns:p="http://schemas.openxmlformats.org/presentationml/2006/main">
  <p:tag name="KSO_WM_DIAGRAM_VIRTUALLY_FRAME" val="{&quot;height&quot;:218.35,&quot;left&quot;:21.75,&quot;top&quot;:138.4,&quot;width&quot;:948}"/>
</p:tagLst>
</file>

<file path=ppt/tags/tag191.xml><?xml version="1.0" encoding="utf-8"?>
<p:tagLst xmlns:p="http://schemas.openxmlformats.org/presentationml/2006/main">
  <p:tag name="KSO_WM_DIAGRAM_VIRTUALLY_FRAME" val="{&quot;height&quot;:192.05,&quot;left&quot;:37.25,&quot;top&quot;:155.4,&quot;width&quot;:880.45}"/>
</p:tagLst>
</file>

<file path=ppt/tags/tag192.xml><?xml version="1.0" encoding="utf-8"?>
<p:tagLst xmlns:p="http://schemas.openxmlformats.org/presentationml/2006/main">
  <p:tag name="KSO_WM_DIAGRAM_VIRTUALLY_FRAME" val="{&quot;height&quot;:192.05,&quot;left&quot;:37.25,&quot;top&quot;:155.4,&quot;width&quot;:880.45}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云智慧​​">
  <a:themeElements>
    <a:clrScheme name="主题紫色">
      <a:dk1>
        <a:srgbClr val="1E293B"/>
      </a:dk1>
      <a:lt1>
        <a:srgbClr val="FFFFFF"/>
      </a:lt1>
      <a:dk2>
        <a:srgbClr val="6B7280"/>
      </a:dk2>
      <a:lt2>
        <a:srgbClr val="F2F0FD"/>
      </a:lt2>
      <a:accent1>
        <a:srgbClr val="6246E8"/>
      </a:accent1>
      <a:accent2>
        <a:srgbClr val="94A3B8"/>
      </a:accent2>
      <a:accent3>
        <a:srgbClr val="D5D8D6"/>
      </a:accent3>
      <a:accent4>
        <a:srgbClr val="8974EE"/>
      </a:accent4>
      <a:accent5>
        <a:srgbClr val="B0A2F3"/>
      </a:accent5>
      <a:accent6>
        <a:srgbClr val="D8D1F9"/>
      </a:accent6>
      <a:hlink>
        <a:srgbClr val="1759FF"/>
      </a:hlink>
      <a:folHlink>
        <a:srgbClr val="D383FF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云智慧​​">
  <a:themeElements>
    <a:clrScheme name="云智慧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CCD7"/>
      </a:accent1>
      <a:accent2>
        <a:srgbClr val="67E0E6"/>
      </a:accent2>
      <a:accent3>
        <a:srgbClr val="23C1E0"/>
      </a:accent3>
      <a:accent4>
        <a:srgbClr val="55CED4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3922</Words>
  <Application>WPS 演示</Application>
  <PresentationFormat>宽屏</PresentationFormat>
  <Paragraphs>841</Paragraphs>
  <Slides>11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39" baseType="lpstr">
      <vt:lpstr>Arial</vt:lpstr>
      <vt:lpstr>宋体</vt:lpstr>
      <vt:lpstr>Wingdings</vt:lpstr>
      <vt:lpstr>Source Han Sans CN Normal</vt:lpstr>
      <vt:lpstr>微软雅黑</vt:lpstr>
      <vt:lpstr>Microsoft YaHei Bold</vt:lpstr>
      <vt:lpstr>Microsoft YaHei</vt:lpstr>
      <vt:lpstr>思源宋体 CN Heavy</vt:lpstr>
      <vt:lpstr>汉仪书宋二KW</vt:lpstr>
      <vt:lpstr>+中文标题</vt:lpstr>
      <vt:lpstr>Microsoft YaHei Semibold</vt:lpstr>
      <vt:lpstr>Microsoft YaHei Regular</vt:lpstr>
      <vt:lpstr>Noto Sans SC</vt:lpstr>
      <vt:lpstr>苹方-简</vt:lpstr>
      <vt:lpstr>Noto Sans SC Bold</vt:lpstr>
      <vt:lpstr>Noto Sans SC</vt:lpstr>
      <vt:lpstr>Noto Sans SC</vt:lpstr>
      <vt:lpstr>等线</vt:lpstr>
      <vt:lpstr>汉仪中等线KW</vt:lpstr>
      <vt:lpstr>Calibri</vt:lpstr>
      <vt:lpstr>Helvetica Neue</vt:lpstr>
      <vt:lpstr>宋体</vt:lpstr>
      <vt:lpstr>Arial Unicode MS</vt:lpstr>
      <vt:lpstr>Noto Sans SC Bold</vt:lpstr>
      <vt:lpstr>Wingdings</vt:lpstr>
      <vt:lpstr>思源宋体 CN Heavy</vt:lpstr>
      <vt:lpstr>云智慧​​</vt:lpstr>
      <vt:lpstr>1_云智慧​​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office2016mac61061</dc:creator>
  <cp:lastModifiedBy>zhuzi.liu</cp:lastModifiedBy>
  <cp:revision>1605</cp:revision>
  <cp:lastPrinted>2026-05-14T09:27:22Z</cp:lastPrinted>
  <dcterms:created xsi:type="dcterms:W3CDTF">2026-05-14T09:27:22Z</dcterms:created>
  <dcterms:modified xsi:type="dcterms:W3CDTF">2026-05-14T09:27:22Z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2052-12.1.25869.25869</vt:lpwstr>
  </property>
  <property fmtid="{D5CDD505-2E9C-101B-9397-08002B2CF9AE}" pid="3" name="ICV">
    <vt:lpwstr>1E65B559716BFAE0C95FFD699932D0F4_43</vt:lpwstr>
  </property>
</Properties>
</file>